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5" autoAdjust="0"/>
  </p:normalViewPr>
  <p:slideViewPr>
    <p:cSldViewPr>
      <p:cViewPr varScale="1">
        <p:scale>
          <a:sx n="79" d="100"/>
          <a:sy n="79" d="100"/>
        </p:scale>
        <p:origin x="-9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IRLS\&#1052;&#1086;&#1081;%20&#1072;&#1085;&#1072;&#1083;&#1080;&#1079;\&#1056;&#1077;&#1075;&#1088;&#1077;&#1089;&#1089;&#1080;&#1103;%20&#1087;&#1086;-&#1085;&#1086;&#1074;&#1086;&#108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2;&#1064;&#1069;\PIRLS\&#1040;&#1085;&#1082;&#1077;&#1090;&#1099;%20&#1076;&#1083;&#1103;%20&#1087;&#1086;&#1074;&#1090;&#1086;&#1088;&#1085;&#1086;&#1075;&#1086;%20&#1086;&#1087;&#1088;&#1086;&#1089;&#1072;\&#1086;&#1090;&#1095;&#1077;&#1090;&#1099;%20&#1086;%20&#1085;&#1072;&#1073;&#1083;&#1102;&#1076;&#1077;&#1085;&#1080;&#1080;\&#1076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80"/>
      <c:perspective val="30"/>
    </c:view3D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9.7291698831763716E-3"/>
                  <c:y val="4.013692038495191E-2"/>
                </c:manualLayout>
              </c:layout>
              <c:showVal val="1"/>
            </c:dLbl>
            <c:dLbl>
              <c:idx val="4"/>
              <c:layout>
                <c:manualLayout>
                  <c:x val="-4.8393031753384011E-2"/>
                  <c:y val="4.1791338582677145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Лист1!$B$77:$B$81</c:f>
              <c:strCache>
                <c:ptCount val="5"/>
                <c:pt idx="0">
                  <c:v>Необъясненная</c:v>
                </c:pt>
                <c:pt idx="1">
                  <c:v>Семья</c:v>
                </c:pt>
                <c:pt idx="2">
                  <c:v>Самооценка в чтении и установки к чтению</c:v>
                </c:pt>
                <c:pt idx="3">
                  <c:v>Школа</c:v>
                </c:pt>
                <c:pt idx="4">
                  <c:v>Учитель</c:v>
                </c:pt>
              </c:strCache>
            </c:strRef>
          </c:cat>
          <c:val>
            <c:numRef>
              <c:f>Лист1!$C$77:$C$81</c:f>
              <c:numCache>
                <c:formatCode>General</c:formatCode>
                <c:ptCount val="5"/>
                <c:pt idx="0">
                  <c:v>70.800000000000011</c:v>
                </c:pt>
                <c:pt idx="1">
                  <c:v>20.899999999999988</c:v>
                </c:pt>
                <c:pt idx="2">
                  <c:v>5.3</c:v>
                </c:pt>
                <c:pt idx="3">
                  <c:v>0.4</c:v>
                </c:pt>
                <c:pt idx="4">
                  <c:v>2.6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798118985126748"/>
          <c:y val="0.15329177602799679"/>
          <c:w val="0.38221488858010433"/>
          <c:h val="0.77952755905511861"/>
        </c:manualLayout>
      </c:layout>
      <c:txPr>
        <a:bodyPr/>
        <a:lstStyle/>
        <a:p>
          <a:pPr>
            <a:defRPr sz="1900" b="1" i="0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8840803709428254"/>
          <c:y val="3.2051348931934807E-2"/>
          <c:w val="0.47449768160741962"/>
          <c:h val="0.8162410194666052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Лист6!$A$67:$A$73</c:f>
              <c:strCache>
                <c:ptCount val="7"/>
                <c:pt idx="0">
                  <c:v>Объяснить или обосновать то, как  поняли текст</c:v>
                </c:pt>
                <c:pt idx="1">
                  <c:v>Выделить основные идеи в прочитанном тексте </c:v>
                </c:pt>
                <c:pt idx="2">
                  <c:v>Сделать обобщение или сформулировать  выводы на основе прочитанного </c:v>
                </c:pt>
                <c:pt idx="3">
                  <c:v>Сравнить то, что  прочитали, со своим жизненным опытом</c:v>
                </c:pt>
                <c:pt idx="4">
                  <c:v>Описать основные характеристики прочитанного текста (например, структуру текста или его стиль)</c:v>
                </c:pt>
                <c:pt idx="5">
                  <c:v>Сравнить то, что прочитали, с тем, что они читали раньше</c:v>
                </c:pt>
                <c:pt idx="6">
                  <c:v>Предсказать, что произойдет дальше в тексте</c:v>
                </c:pt>
              </c:strCache>
            </c:strRef>
          </c:cat>
          <c:val>
            <c:numRef>
              <c:f>Лист6!$B$67:$B$73</c:f>
              <c:numCache>
                <c:formatCode>General</c:formatCode>
                <c:ptCount val="7"/>
                <c:pt idx="0">
                  <c:v>52</c:v>
                </c:pt>
                <c:pt idx="1">
                  <c:v>52</c:v>
                </c:pt>
                <c:pt idx="2">
                  <c:v>43</c:v>
                </c:pt>
                <c:pt idx="3">
                  <c:v>22</c:v>
                </c:pt>
                <c:pt idx="4">
                  <c:v>15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</c:ser>
        <c:dLbls>
          <c:showVal val="1"/>
        </c:dLbls>
        <c:axId val="86998016"/>
        <c:axId val="87057152"/>
      </c:barChart>
      <c:catAx>
        <c:axId val="8699801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7057152"/>
        <c:crosses val="autoZero"/>
        <c:auto val="1"/>
        <c:lblAlgn val="ctr"/>
        <c:lblOffset val="100"/>
        <c:tickLblSkip val="1"/>
        <c:tickMarkSkip val="1"/>
      </c:catAx>
      <c:valAx>
        <c:axId val="87057152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суммарное время (все школы)</a:t>
                </a:r>
              </a:p>
            </c:rich>
          </c:tx>
          <c:layout>
            <c:manualLayout>
              <c:xMode val="edge"/>
              <c:yMode val="edge"/>
              <c:x val="0.55023183925811625"/>
              <c:y val="0.9166685794533326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699801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511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C08CD-2001-4F4A-B072-10468A305AAF}" type="slidenum">
              <a:rPr lang="ru-RU"/>
              <a:pPr/>
              <a:t>2</a:t>
            </a:fld>
            <a:endParaRPr lang="ru-RU"/>
          </a:p>
        </p:txBody>
      </p:sp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E76455-C4D9-4C29-BDE0-B136F27EA5E7}" type="slidenum">
              <a:rPr lang="ru-RU" sz="1200">
                <a:latin typeface="Calibri" pitchFamily="34" charset="0"/>
                <a:cs typeface="Arial" charset="0"/>
              </a:rPr>
              <a:pPr algn="r"/>
              <a:t>2</a:t>
            </a:fld>
            <a:endParaRPr lang="ru-RU" sz="1200">
              <a:latin typeface="Calibri" pitchFamily="34" charset="0"/>
              <a:cs typeface="Arial" charset="0"/>
            </a:endParaRPr>
          </a:p>
        </p:txBody>
      </p:sp>
      <p:sp>
        <p:nvSpPr>
          <p:cNvPr id="4813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900"/>
              <a:t>Возможные гипотезы</a:t>
            </a:r>
            <a:endParaRPr lang="en-US"/>
          </a:p>
          <a:p>
            <a:pPr>
              <a:spcBef>
                <a:spcPct val="0"/>
              </a:spcBef>
            </a:pPr>
            <a:r>
              <a:rPr lang="ru-RU"/>
              <a:t>Сильно выражена установка учителей и администраторов школ на социальную желательность ответов.</a:t>
            </a:r>
          </a:p>
          <a:p>
            <a:pPr>
              <a:spcBef>
                <a:spcPct val="0"/>
              </a:spcBef>
            </a:pPr>
            <a:r>
              <a:rPr lang="ru-RU"/>
              <a:t>Результаты демонстрируют ограниченные возможности метода анкетирования</a:t>
            </a:r>
          </a:p>
        </p:txBody>
      </p:sp>
      <p:sp>
        <p:nvSpPr>
          <p:cNvPr id="4813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C45425-AA6A-48BB-A245-E8BBD8639AEF}" type="slidenum">
              <a:rPr lang="ru-RU" sz="1200">
                <a:latin typeface="Calibri" pitchFamily="34" charset="0"/>
                <a:cs typeface="Arial" charset="0"/>
              </a:rPr>
              <a:pPr algn="r"/>
              <a:t>2</a:t>
            </a:fld>
            <a:endParaRPr 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8089C-E02C-4F43-AA93-03101DB8F84F}" type="slidenum">
              <a:rPr lang="ru-RU"/>
              <a:pPr/>
              <a:t>5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Школа </a:t>
            </a:r>
            <a:r>
              <a:rPr lang="en-US"/>
              <a:t>X </a:t>
            </a:r>
            <a:r>
              <a:rPr lang="ru-RU"/>
              <a:t> сделала предщкольную ступень, где детям читают сказки.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86D95-9601-4A53-895B-4B8B661073FD}" type="slidenum">
              <a:rPr lang="ru-RU"/>
              <a:pPr/>
              <a:t>6</a:t>
            </a:fld>
            <a:endParaRPr lang="ru-RU"/>
          </a:p>
        </p:txBody>
      </p:sp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По оценкам учителей (анкетирование 2008 года). В нескольких школах первой группы сложилась отрадная практика, при которой возможность заниматься на более высоком уровне получают значительно больше детей, чем имеют к этому основания  из-за отличных успехов по чтению. Так эти школы повышают достижения не только сильных учеников, но и детей с разным уровнем  возможностей.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Интересно сравнить данные России с данными из английского национального отчета по  PIRLS-2006. Здесь отмечается в качестве весьма значимой работа по усложненным программам (Twist, L., Schagen, I. and Hodgson, C., 2007), чем и  объясняется тот парадоксальный факт, что,  несмотря на то, что Англия значительно потеряла в рейтинге за последние 5 лет, английские школьники решают задачи повышенной трудности в PIRLS-2006  лучше их сверстников из лидирующих стран, в том числе и России. </a:t>
            </a:r>
          </a:p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06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4A2CD50-61E5-40CA-937F-5D1A944BEC3E}" type="slidenum">
              <a:rPr lang="ru-RU" sz="1200">
                <a:latin typeface="+mn-lt"/>
              </a:rPr>
              <a:pPr algn="r">
                <a:defRPr/>
              </a:pPr>
              <a:t>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4DC01-EBD4-4055-BF4D-DD6629139C9D}" type="slidenum">
              <a:rPr lang="ru-RU"/>
              <a:pPr/>
              <a:t>13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По результатам экспертного оценивания, средний итоговый балл учителей из школ первой группы составил 21,2 из 30 возможных; средний итоговый балл учителей из школ второй группы составил 14,3 из 30 возможных (по критерию χ</a:t>
            </a:r>
            <a:r>
              <a:rPr lang="ru-RU" baseline="30000"/>
              <a:t>2</a:t>
            </a:r>
            <a:r>
              <a:rPr lang="ru-RU"/>
              <a:t> различия между двумя группами школ значимы с вероятностью не менее 99,9%).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C1F25-AE05-4389-B54B-ECC3F68FCA45}" type="slidenum">
              <a:rPr lang="ru-RU"/>
              <a:pPr/>
              <a:t>15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sz="600" b="1"/>
              <a:t>Виды учебных заданий: суммарное  время (все школы)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89E22-0348-4044-8461-0E60AB94CE8C}" type="slidenum">
              <a:rPr lang="ru-RU"/>
              <a:pPr/>
              <a:t>16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Рассматривались следующие задания:</a:t>
            </a:r>
          </a:p>
          <a:p>
            <a:pPr>
              <a:spcBef>
                <a:spcPct val="0"/>
              </a:spcBef>
            </a:pPr>
            <a:r>
              <a:rPr lang="ru-RU"/>
              <a:t>Выделить основные идеи в прочитанном тексте</a:t>
            </a:r>
          </a:p>
          <a:p>
            <a:pPr>
              <a:spcBef>
                <a:spcPct val="0"/>
              </a:spcBef>
            </a:pPr>
            <a:r>
              <a:rPr lang="ru-RU"/>
              <a:t>Объяснить или обосновать то, как поняли текст</a:t>
            </a:r>
          </a:p>
          <a:p>
            <a:pPr>
              <a:spcBef>
                <a:spcPct val="0"/>
              </a:spcBef>
            </a:pPr>
            <a:r>
              <a:rPr lang="ru-RU"/>
              <a:t>Сделать обобщение или сформулировать  выводы на основе прочитанного</a:t>
            </a:r>
          </a:p>
          <a:p>
            <a:pPr>
              <a:spcBef>
                <a:spcPct val="0"/>
              </a:spcBef>
            </a:pPr>
            <a:r>
              <a:rPr lang="ru-RU"/>
              <a:t>Сравнить то, что  прочитали, со своим жизненным опытом</a:t>
            </a:r>
          </a:p>
          <a:p>
            <a:pPr>
              <a:spcBef>
                <a:spcPct val="0"/>
              </a:spcBef>
            </a:pPr>
            <a:r>
              <a:rPr lang="ru-RU"/>
              <a:t>Сравнить то, что прочитали, с тем, что  читали раньше</a:t>
            </a:r>
          </a:p>
          <a:p>
            <a:pPr>
              <a:spcBef>
                <a:spcPct val="0"/>
              </a:spcBef>
            </a:pPr>
            <a:r>
              <a:rPr lang="ru-RU"/>
              <a:t>Описать основные характеристики прочитанного текста (например, структуру текста или его стиль)</a:t>
            </a:r>
          </a:p>
          <a:p>
            <a:pPr>
              <a:spcBef>
                <a:spcPct val="0"/>
              </a:spcBef>
            </a:pPr>
            <a:r>
              <a:rPr lang="ru-RU"/>
              <a:t>Предсказать, что произойдет дальше в тексте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84EE4-7764-41A7-A82B-8FB945F7769A}" type="slidenum">
              <a:rPr lang="ru-RU"/>
              <a:pPr/>
              <a:t>17</a:t>
            </a:fld>
            <a:endParaRPr lang="ru-RU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В этих школах другой уровень речевой работы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4FB26-C13C-48CF-A1E0-C1EA64D49FA3}" type="slidenum">
              <a:rPr lang="ru-RU"/>
              <a:pPr/>
              <a:t>18</a:t>
            </a:fld>
            <a:endParaRPr lang="ru-R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Слабые Школы не обладают ни стратегиями, ни персоналом, которые могли бы компенсировать отсутствие дошкольной подготовки, домашнего участия родителей.</a:t>
            </a:r>
          </a:p>
          <a:p>
            <a:pPr>
              <a:spcBef>
                <a:spcPct val="0"/>
              </a:spcBef>
            </a:pPr>
            <a:r>
              <a:rPr lang="ru-RU"/>
              <a:t>Слабые Школы делают акцент на решении воспитательных задач, а стратегий учебных у них нет.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gif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iro.hse.ru/" TargetMode="Externa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jpeg"/><Relationship Id="rId19" Type="http://schemas.openxmlformats.org/officeDocument/2006/relationships/hyperlink" Target="http://&#1085;&#1072;&#1094;&#1080;&#1086;&#1085;&#1072;&#1083;&#1100;&#1085;&#1086;&#1077;&#1086;&#1073;&#1088;&#1072;&#1079;&#1086;&#1074;&#1072;&#1085;&#1080;&#1077;.&#1088;&#1092;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hyperlink" Target="http://www.centeroko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4306" y="3219822"/>
            <a:ext cx="7042150" cy="917252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Пинская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М.А.,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вед. научный сотрудник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Института развития образования НИУ ВШЭ, к.п.н.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1635646"/>
            <a:ext cx="8280722" cy="1368152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Исследование «10 школ»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214" y="168273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976" y="150422"/>
            <a:ext cx="7380344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«Использование результатов оценки учебных достижений школьников и результатов мониторинговых исследований для выработки управленческих решений на разных уровнях системы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22-25 ноября 2011 года, г. Москва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1194" y="4598058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0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1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5388" y="4550320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izlogo-standard-rgb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34404" y="4587974"/>
            <a:ext cx="411510" cy="411510"/>
          </a:xfrm>
          <a:prstGeom prst="rect">
            <a:avLst/>
          </a:prstGeom>
        </p:spPr>
      </p:pic>
      <p:pic>
        <p:nvPicPr>
          <p:cNvPr id="14" name="Picture 2" descr="http://www.rtc-edu.ru/sites/default/files/pict/coko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5322" y="4587974"/>
            <a:ext cx="1512168" cy="391817"/>
          </a:xfrm>
          <a:prstGeom prst="rect">
            <a:avLst/>
          </a:prstGeom>
          <a:noFill/>
        </p:spPr>
      </p:pic>
      <p:pic>
        <p:nvPicPr>
          <p:cNvPr id="15" name="Picture 4" descr="Описание: http://www.hse.ru/data/2011/02/03/1208838760/logo_round.jpg.(59x57x123)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58340" y="4587974"/>
            <a:ext cx="432048" cy="417403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02156" y="4587974"/>
            <a:ext cx="1512168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Описание: logo_NE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90119" y="4587974"/>
            <a:ext cx="970087" cy="38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8229600" cy="544116"/>
          </a:xfrm>
        </p:spPr>
        <p:txBody>
          <a:bodyPr/>
          <a:lstStyle/>
          <a:p>
            <a:r>
              <a:rPr lang="ru-RU" sz="3200" b="1"/>
              <a:t>Преподавательские умения</a:t>
            </a:r>
          </a:p>
        </p:txBody>
      </p:sp>
      <p:sp>
        <p:nvSpPr>
          <p:cNvPr id="10752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803672"/>
            <a:ext cx="8786812" cy="3928317"/>
          </a:xfrm>
        </p:spPr>
        <p:txBody>
          <a:bodyPr>
            <a:normAutofit fontScale="92500"/>
          </a:bodyPr>
          <a:lstStyle/>
          <a:p>
            <a:pPr lvl="1">
              <a:buFontTx/>
              <a:buNone/>
            </a:pPr>
            <a:r>
              <a:rPr lang="ru-RU" sz="2600" b="1" dirty="0"/>
              <a:t>Компетентность в планировании и подготовке уроков</a:t>
            </a:r>
            <a:endParaRPr lang="ru-RU" sz="2600" dirty="0"/>
          </a:p>
          <a:p>
            <a:pPr lvl="3">
              <a:buFont typeface="Arial" charset="0"/>
              <a:buChar char="•"/>
            </a:pPr>
            <a:r>
              <a:rPr lang="ru-RU" sz="2600" dirty="0"/>
              <a:t>высокий темп работы</a:t>
            </a:r>
          </a:p>
          <a:p>
            <a:pPr lvl="3">
              <a:buFont typeface="Arial" charset="0"/>
              <a:buChar char="•"/>
            </a:pPr>
            <a:r>
              <a:rPr lang="ru-RU" sz="2600" dirty="0"/>
              <a:t>концентрация и переключение внимания учеников</a:t>
            </a:r>
          </a:p>
          <a:p>
            <a:pPr lvl="3">
              <a:buFont typeface="Arial" charset="0"/>
              <a:buChar char="•"/>
            </a:pPr>
            <a:r>
              <a:rPr lang="ru-RU" sz="2600" dirty="0"/>
              <a:t>многообразие форм презентации материала: фото, видео, аудио, компьютер</a:t>
            </a:r>
          </a:p>
          <a:p>
            <a:pPr lvl="1">
              <a:buFontTx/>
              <a:buNone/>
            </a:pPr>
            <a:r>
              <a:rPr lang="ru-RU" sz="2600" b="1" dirty="0"/>
              <a:t>Компетентность в управлении классом</a:t>
            </a:r>
            <a:endParaRPr lang="ru-RU" sz="2600" dirty="0"/>
          </a:p>
          <a:p>
            <a:pPr lvl="3">
              <a:buFont typeface="Arial" charset="0"/>
              <a:buChar char="•"/>
            </a:pPr>
            <a:r>
              <a:rPr lang="ru-RU" sz="2600" dirty="0"/>
              <a:t>максимальная включённость всех учеников</a:t>
            </a:r>
          </a:p>
          <a:p>
            <a:pPr lvl="3">
              <a:buFont typeface="Arial" charset="0"/>
              <a:buChar char="•"/>
            </a:pPr>
            <a:r>
              <a:rPr lang="ru-RU" sz="2600" dirty="0"/>
              <a:t>разнообразие форм работы и заданий </a:t>
            </a:r>
          </a:p>
          <a:p>
            <a:pPr lvl="3">
              <a:buFont typeface="Arial" charset="0"/>
              <a:buChar char="•"/>
            </a:pPr>
            <a:r>
              <a:rPr lang="ru-RU" sz="2600" dirty="0"/>
              <a:t>сотрудничество между учителем и детьми </a:t>
            </a:r>
          </a:p>
          <a:p>
            <a:pPr>
              <a:buFontTx/>
              <a:buNone/>
            </a:pPr>
            <a:endParaRPr lang="ru-RU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-20538"/>
            <a:ext cx="8229600" cy="544116"/>
          </a:xfrm>
        </p:spPr>
        <p:txBody>
          <a:bodyPr/>
          <a:lstStyle/>
          <a:p>
            <a:r>
              <a:rPr lang="ru-RU" sz="3200" b="1" dirty="0"/>
              <a:t>Преподавательские умения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83518"/>
            <a:ext cx="8784976" cy="4392488"/>
          </a:xfrm>
        </p:spPr>
        <p:txBody>
          <a:bodyPr/>
          <a:lstStyle/>
          <a:p>
            <a:pPr lvl="1">
              <a:buFontTx/>
              <a:buNone/>
            </a:pPr>
            <a:r>
              <a:rPr lang="ru-RU" sz="2400" b="1" dirty="0"/>
              <a:t>Создание условий  и использование методов, обеспечивающих максимальную активность и самостоятельность</a:t>
            </a:r>
            <a:endParaRPr lang="ru-RU" sz="2400" dirty="0"/>
          </a:p>
          <a:p>
            <a:pPr lvl="3">
              <a:buFont typeface="Arial" charset="0"/>
              <a:buChar char="•"/>
            </a:pPr>
            <a:r>
              <a:rPr lang="ru-RU" sz="2400" dirty="0"/>
              <a:t>самостоятельная работа в группах и парах</a:t>
            </a:r>
          </a:p>
          <a:p>
            <a:pPr lvl="3">
              <a:buFont typeface="Arial" charset="0"/>
              <a:buChar char="•"/>
            </a:pPr>
            <a:r>
              <a:rPr lang="ru-RU" sz="2400" dirty="0"/>
              <a:t> эмоциональная вовлечённость учеников</a:t>
            </a:r>
          </a:p>
          <a:p>
            <a:pPr lvl="3">
              <a:buFont typeface="Arial" charset="0"/>
              <a:buChar char="•"/>
            </a:pPr>
            <a:r>
              <a:rPr lang="ru-RU" sz="2400" dirty="0"/>
              <a:t>построение коммуникации между учениками</a:t>
            </a:r>
            <a:endParaRPr lang="ru-RU" sz="2400" b="1" dirty="0">
              <a:solidFill>
                <a:schemeClr val="hlink"/>
              </a:solidFill>
            </a:endParaRPr>
          </a:p>
          <a:p>
            <a:pPr lvl="1">
              <a:buFontTx/>
              <a:buNone/>
            </a:pPr>
            <a:r>
              <a:rPr lang="ru-RU" sz="2400" b="1" dirty="0"/>
              <a:t>Планирование своей деятельности для максимального соответствия потребностям учащихся</a:t>
            </a:r>
          </a:p>
          <a:p>
            <a:pPr lvl="3">
              <a:buFont typeface="Arial" charset="0"/>
              <a:buChar char="•"/>
            </a:pPr>
            <a:r>
              <a:rPr lang="ru-RU" sz="2400" dirty="0"/>
              <a:t> дифференциация заданий по сложности и объёму</a:t>
            </a:r>
          </a:p>
          <a:p>
            <a:pPr lvl="3">
              <a:buFont typeface="Arial" charset="0"/>
              <a:buChar char="•"/>
            </a:pPr>
            <a:r>
              <a:rPr lang="ru-RU" sz="2400" dirty="0"/>
              <a:t>индивидуальная работа и обратная связь</a:t>
            </a:r>
          </a:p>
          <a:p>
            <a:pPr lvl="3">
              <a:buFont typeface="Arial" charset="0"/>
              <a:buChar char="•"/>
            </a:pPr>
            <a:r>
              <a:rPr lang="ru-RU" sz="2400" dirty="0"/>
              <a:t>использование творческих заданий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ru-RU" sz="2600" b="1"/>
              <a:t>Использование разнообразных методов оценивания</a:t>
            </a:r>
          </a:p>
          <a:p>
            <a:pPr lvl="3">
              <a:buFont typeface="Arial" charset="0"/>
              <a:buChar char="•"/>
            </a:pPr>
            <a:r>
              <a:rPr lang="ru-RU" sz="2600"/>
              <a:t>использование различных инструментов оценивания</a:t>
            </a:r>
          </a:p>
          <a:p>
            <a:pPr lvl="3">
              <a:buFont typeface="Arial" charset="0"/>
              <a:buChar char="•"/>
            </a:pPr>
            <a:r>
              <a:rPr lang="ru-RU" sz="2600"/>
              <a:t>формирующее оценивание (для организации учебного процесса) </a:t>
            </a:r>
          </a:p>
          <a:p>
            <a:pPr lvl="3">
              <a:buFont typeface="Arial" charset="0"/>
              <a:buChar char="•"/>
            </a:pPr>
            <a:r>
              <a:rPr lang="ru-RU" sz="2600"/>
              <a:t>партнёрское оценивание, групповое и индивидуальное самооценивание</a:t>
            </a:r>
          </a:p>
          <a:p>
            <a:endParaRPr lang="ru-RU"/>
          </a:p>
        </p:txBody>
      </p:sp>
      <p:sp>
        <p:nvSpPr>
          <p:cNvPr id="5939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/>
              <a:t>Преподавательские умения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200" b="1"/>
              <a:t>Уровень преподавательских умений учителей в десяти школах</a:t>
            </a:r>
            <a:br>
              <a:rPr lang="ru-RU" sz="2200" b="1"/>
            </a:br>
            <a:r>
              <a:rPr lang="ru-RU" sz="2200" b="1"/>
              <a:t>Результаты наблюдений, переведенные в баллы</a:t>
            </a:r>
            <a:br>
              <a:rPr lang="ru-RU" sz="2200" b="1"/>
            </a:br>
            <a:r>
              <a:rPr lang="ru-RU" sz="2200" b="1"/>
              <a:t>Максимальный балл – 30 </a:t>
            </a: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1" y="1127249"/>
            <a:ext cx="6302375" cy="396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264" y="4462462"/>
            <a:ext cx="9000232" cy="485551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/>
              <a:t>Соотношение различных преподавательских умений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/>
              <a:t>(суммарный балл всех учителей в </a:t>
            </a:r>
            <a:r>
              <a:rPr lang="ru-RU" sz="2000" b="1" dirty="0" smtClean="0"/>
              <a:t>% </a:t>
            </a:r>
            <a:r>
              <a:rPr lang="ru-RU" sz="2000" b="1" dirty="0"/>
              <a:t>от максимально возможного балла - 60)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9" y="1"/>
            <a:ext cx="4606925" cy="437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07156"/>
            <a:ext cx="8229600" cy="857250"/>
          </a:xfrm>
        </p:spPr>
        <p:txBody>
          <a:bodyPr/>
          <a:lstStyle/>
          <a:p>
            <a:r>
              <a:rPr lang="ru-RU" sz="2800" b="1"/>
              <a:t>Стратегии формирования читательских умений: суммарное время (все школы)</a:t>
            </a:r>
          </a:p>
        </p:txBody>
      </p:sp>
      <p:graphicFrame>
        <p:nvGraphicFramePr>
          <p:cNvPr id="7" name="Chart 26"/>
          <p:cNvGraphicFramePr>
            <a:graphicFrameLocks noGrp="1"/>
          </p:cNvGraphicFramePr>
          <p:nvPr>
            <p:ph idx="4294967295"/>
          </p:nvPr>
        </p:nvGraphicFramePr>
        <p:xfrm>
          <a:off x="428596" y="1017973"/>
          <a:ext cx="8715404" cy="391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5979"/>
            <a:ext cx="8229600" cy="544115"/>
          </a:xfrm>
        </p:spPr>
        <p:txBody>
          <a:bodyPr/>
          <a:lstStyle/>
          <a:p>
            <a:r>
              <a:rPr lang="ru-RU" sz="2800" b="1"/>
              <a:t>Самостоятельная работа учащихся по намеченному учителем плану или заданию</a:t>
            </a:r>
            <a:br>
              <a:rPr lang="ru-RU" sz="2800" b="1"/>
            </a:br>
            <a:r>
              <a:rPr lang="ru-RU" sz="2800" b="1"/>
              <a:t>(доля в общем времени урока в %)</a:t>
            </a:r>
          </a:p>
        </p:txBody>
      </p:sp>
      <p:pic>
        <p:nvPicPr>
          <p:cNvPr id="6758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7313" y="1164158"/>
            <a:ext cx="6426200" cy="392787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3600"/>
              <a:t>Учитель школы с высокими результатами: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ru-RU" sz="3000"/>
              <a:t>обладает высоким уровнем преподавательских умений</a:t>
            </a:r>
          </a:p>
          <a:p>
            <a:pPr lvl="1"/>
            <a:r>
              <a:rPr lang="ru-RU" sz="3000"/>
              <a:t>использует широкий спектр стратегий формирования навыков понимания текста</a:t>
            </a:r>
          </a:p>
          <a:p>
            <a:pPr lvl="1"/>
            <a:r>
              <a:rPr lang="ru-RU" sz="3000"/>
              <a:t>создает условия для самостоятельной работ учащихся</a:t>
            </a:r>
          </a:p>
          <a:p>
            <a:pPr lvl="1"/>
            <a:r>
              <a:rPr lang="ru-RU" sz="3000"/>
              <a:t>обеспечивает регулярное, продолжительное и насыщенное обсуждение прочитанного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3600"/>
              <a:t>Повышение</a:t>
            </a:r>
            <a:br>
              <a:rPr lang="ru-RU" sz="3600"/>
            </a:br>
            <a:r>
              <a:rPr lang="ru-RU" sz="3600"/>
              <a:t>«жизненных шансов»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Школы, имеющие неблагоприятные внешние условия (низкий уровень образования и недостаточная занятость родителей, необеспеченность семей), могут достичь высокого результата в PIRLS за счет последовательной образовательной стратегии и высокого профессионального мастерства учителя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2044303"/>
          </a:xfrm>
        </p:spPr>
        <p:txBody>
          <a:bodyPr/>
          <a:lstStyle/>
          <a:p>
            <a:pPr algn="l"/>
            <a:r>
              <a:rPr lang="ru-RU" sz="3200"/>
              <a:t>Все 10 школ </a:t>
            </a:r>
            <a:r>
              <a:rPr lang="ru-RU" sz="3200" b="1"/>
              <a:t>имеют в качестве ресурса </a:t>
            </a:r>
            <a:r>
              <a:rPr lang="ru-RU" sz="3200"/>
              <a:t>методы и инструменты, позволяющие обеспечить существенно большую учебную  самостоятельность и читательскую активность школьников:</a:t>
            </a:r>
          </a:p>
        </p:txBody>
      </p:sp>
      <p:sp>
        <p:nvSpPr>
          <p:cNvPr id="7577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357438"/>
            <a:ext cx="8229600" cy="2237185"/>
          </a:xfrm>
        </p:spPr>
        <p:txBody>
          <a:bodyPr/>
          <a:lstStyle/>
          <a:p>
            <a:r>
              <a:rPr lang="ru-RU"/>
              <a:t>работа с текстом в группах и парах</a:t>
            </a:r>
          </a:p>
          <a:p>
            <a:r>
              <a:rPr lang="ru-RU"/>
              <a:t>дифференцированные и индивидуальные  задания</a:t>
            </a:r>
          </a:p>
          <a:p>
            <a:r>
              <a:rPr lang="ru-RU"/>
              <a:t>самостоятельное чтение  в библиотеке</a:t>
            </a:r>
          </a:p>
          <a:p>
            <a:r>
              <a:rPr lang="ru-RU"/>
              <a:t>взаимооценка и самооценивание и др.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914400" y="1085850"/>
          <a:ext cx="7772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91963" y="267494"/>
            <a:ext cx="8772525" cy="1008113"/>
          </a:xfrm>
          <a:prstGeom prst="rect">
            <a:avLst/>
          </a:prstGeom>
        </p:spPr>
        <p:txBody>
          <a:bodyPr bIns="9144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Результаты вторичного анализа.</a:t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latin typeface="+mj-lt"/>
                <a:ea typeface="+mj-ea"/>
                <a:cs typeface="+mj-cs"/>
              </a:rPr>
              <a:t>Процент дисперсии, связанный с разными «сферами»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«Прессинг»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/>
              <a:t>Только 11% российских директоров школы считают, что большинство поступающих в их школу  детей обладают достаточными читательскими умениями.</a:t>
            </a:r>
          </a:p>
          <a:p>
            <a:r>
              <a:rPr lang="ru-RU"/>
              <a:t>В Сингапуре таких директоров – 70%, в Гонконге – 86%. Средний международный показатель – 20%.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/>
              <a:t>Исследование «10 школ»</a:t>
            </a:r>
            <a:endParaRPr lang="ru-RU" sz="4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9582"/>
            <a:ext cx="8229600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Насколько и за счет чего школы могут влиять на достижения учеников?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- фактор </a:t>
            </a:r>
            <a:r>
              <a:rPr lang="ru-RU" b="1" dirty="0"/>
              <a:t>школы</a:t>
            </a: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- фактор </a:t>
            </a:r>
            <a:r>
              <a:rPr lang="ru-RU" b="1" dirty="0"/>
              <a:t>учителя</a:t>
            </a: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/>
              <a:t>Что может служить  возможным педагогическим </a:t>
            </a:r>
            <a:r>
              <a:rPr lang="ru-RU" b="1" dirty="0"/>
              <a:t>ресурсом дальнейшего роста</a:t>
            </a:r>
            <a:r>
              <a:rPr lang="ru-RU" dirty="0"/>
              <a:t> образовательных достижений? 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6600"/>
              <a:t>Фактор школы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/>
              <a:t>Стартовые условия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/>
              <a:t>Умели читать предложения к 5 годам</a:t>
            </a:r>
          </a:p>
          <a:p>
            <a:pPr>
              <a:buFontTx/>
              <a:buNone/>
            </a:pPr>
            <a:r>
              <a:rPr lang="ru-RU" sz="3600"/>
              <a:t>-в школах </a:t>
            </a:r>
            <a:r>
              <a:rPr lang="en-US" sz="3600"/>
              <a:t>I-VI</a:t>
            </a:r>
            <a:r>
              <a:rPr lang="ru-RU" sz="3600"/>
              <a:t> от 27% до 39%  детей</a:t>
            </a:r>
          </a:p>
          <a:p>
            <a:pPr>
              <a:buFontTx/>
              <a:buNone/>
            </a:pPr>
            <a:r>
              <a:rPr lang="ru-RU" sz="3600"/>
              <a:t>- в школах </a:t>
            </a:r>
            <a:r>
              <a:rPr lang="en-US" sz="3600">
                <a:solidFill>
                  <a:srgbClr val="C00000"/>
                </a:solidFill>
              </a:rPr>
              <a:t>VII</a:t>
            </a:r>
            <a:r>
              <a:rPr lang="ru-RU" sz="3600">
                <a:solidFill>
                  <a:srgbClr val="C00000"/>
                </a:solidFill>
              </a:rPr>
              <a:t>-</a:t>
            </a:r>
            <a:r>
              <a:rPr lang="en-US" sz="3600">
                <a:solidFill>
                  <a:srgbClr val="C00000"/>
                </a:solidFill>
              </a:rPr>
              <a:t>X</a:t>
            </a:r>
            <a:r>
              <a:rPr lang="ru-RU" sz="3600"/>
              <a:t> – 0% - 19% детей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5979"/>
            <a:ext cx="8229600" cy="704850"/>
          </a:xfrm>
        </p:spPr>
        <p:txBody>
          <a:bodyPr/>
          <a:lstStyle/>
          <a:p>
            <a:r>
              <a:rPr lang="ru-RU" sz="3200" b="1"/>
              <a:t>«Жизненные шансы»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ru-RU">
              <a:solidFill>
                <a:schemeClr val="hlin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4" y="857250"/>
          <a:ext cx="8143875" cy="3675460"/>
        </p:xfrm>
        <a:graphic>
          <a:graphicData uri="http://schemas.openxmlformats.org/drawingml/2006/table">
            <a:tbl>
              <a:tblPr/>
              <a:tblGrid>
                <a:gridCol w="2928937"/>
                <a:gridCol w="1071563"/>
                <a:gridCol w="1000125"/>
                <a:gridCol w="1000125"/>
                <a:gridCol w="1143000"/>
                <a:gridCol w="1000125"/>
              </a:tblGrid>
              <a:tr h="748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Школы из «10 школ»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Балл в 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PIRLS-2006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97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учеников в классе наиболее успевающих по чтению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11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учеников, занимавшихся регулярно по усложнённым программам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Школа с высокими результатами: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sz="2800" b="1">
                <a:solidFill>
                  <a:srgbClr val="000000"/>
                </a:solidFill>
                <a:cs typeface="Arial" charset="0"/>
              </a:rPr>
              <a:t>Поддерживает высокие взаимные ожидания учителей и учащихся.</a:t>
            </a:r>
          </a:p>
          <a:p>
            <a:pPr>
              <a:spcBef>
                <a:spcPct val="0"/>
              </a:spcBef>
            </a:pPr>
            <a:r>
              <a:rPr lang="ru-RU" sz="2800" b="1">
                <a:solidFill>
                  <a:srgbClr val="000000"/>
                </a:solidFill>
                <a:cs typeface="Arial" charset="0"/>
              </a:rPr>
              <a:t>Укрепляет учебную мотивацию, ставит акцент на достижениях.</a:t>
            </a:r>
          </a:p>
          <a:p>
            <a:pPr>
              <a:spcBef>
                <a:spcPct val="0"/>
              </a:spcBef>
            </a:pPr>
            <a:r>
              <a:rPr lang="ru-RU" sz="2800" b="1">
                <a:solidFill>
                  <a:srgbClr val="000000"/>
                </a:solidFill>
                <a:cs typeface="Arial" charset="0"/>
              </a:rPr>
              <a:t>Обеспечивает взаимную удовлетворённость педагогов и родителей.</a:t>
            </a:r>
          </a:p>
          <a:p>
            <a:pPr>
              <a:spcBef>
                <a:spcPct val="0"/>
              </a:spcBef>
            </a:pPr>
            <a:r>
              <a:rPr lang="ru-RU" sz="2800" b="1">
                <a:solidFill>
                  <a:srgbClr val="000000"/>
                </a:solidFill>
                <a:cs typeface="Arial" charset="0"/>
              </a:rPr>
              <a:t>Создаёт насыщенную учебную среду.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6600"/>
              <a:t>Фактор учителя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pPr>
              <a:buFontTx/>
              <a:buNone/>
            </a:pPr>
            <a:endParaRPr lang="ru-RU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9" y="1160860"/>
            <a:ext cx="7705725" cy="36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/>
              <a:t>Роль качества учителя </a:t>
            </a:r>
            <a:br>
              <a:rPr lang="ru-RU"/>
            </a:br>
            <a:r>
              <a:rPr lang="ru-RU" sz="2000" i="1"/>
              <a:t>Рис. из работы Барбера М., Муршеда 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903</Words>
  <Application>Microsoft Office PowerPoint</Application>
  <PresentationFormat>Экран (16:9)</PresentationFormat>
  <Paragraphs>144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Исследование «10 школ» </vt:lpstr>
      <vt:lpstr>Слайд 2</vt:lpstr>
      <vt:lpstr>Исследование «10 школ»</vt:lpstr>
      <vt:lpstr>Слайд 4</vt:lpstr>
      <vt:lpstr>Стартовые условия</vt:lpstr>
      <vt:lpstr>«Жизненные шансы»</vt:lpstr>
      <vt:lpstr>Школа с высокими результатами:</vt:lpstr>
      <vt:lpstr>Слайд 8</vt:lpstr>
      <vt:lpstr>Роль качества учителя  Рис. из работы Барбера М., Муршеда М.</vt:lpstr>
      <vt:lpstr>Преподавательские умения</vt:lpstr>
      <vt:lpstr>Преподавательские умения</vt:lpstr>
      <vt:lpstr>Преподавательские умения</vt:lpstr>
      <vt:lpstr>Уровень преподавательских умений учителей в десяти школах Результаты наблюдений, переведенные в баллы Максимальный балл – 30 </vt:lpstr>
      <vt:lpstr>Слайд 14</vt:lpstr>
      <vt:lpstr>Стратегии формирования читательских умений: суммарное время (все школы)</vt:lpstr>
      <vt:lpstr>Самостоятельная работа учащихся по намеченному учителем плану или заданию (доля в общем времени урока в %)</vt:lpstr>
      <vt:lpstr>Учитель школы с высокими результатами:</vt:lpstr>
      <vt:lpstr>Повышение «жизненных шансов»</vt:lpstr>
      <vt:lpstr>Все 10 школ имеют в качестве ресурса методы и инструменты, позволяющие обеспечить существенно большую учебную  самостоятельность и читательскую активность школьников:</vt:lpstr>
      <vt:lpstr>«Прессинг»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Вальдман</cp:lastModifiedBy>
  <cp:revision>108</cp:revision>
  <dcterms:created xsi:type="dcterms:W3CDTF">2011-08-25T06:09:31Z</dcterms:created>
  <dcterms:modified xsi:type="dcterms:W3CDTF">2011-11-22T18:02:13Z</dcterms:modified>
</cp:coreProperties>
</file>