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8" r:id="rId2"/>
    <p:sldId id="429" r:id="rId3"/>
    <p:sldId id="440" r:id="rId4"/>
    <p:sldId id="441" r:id="rId5"/>
    <p:sldId id="446" r:id="rId6"/>
    <p:sldId id="447" r:id="rId7"/>
    <p:sldId id="431" r:id="rId8"/>
    <p:sldId id="432" r:id="rId9"/>
    <p:sldId id="461" r:id="rId10"/>
    <p:sldId id="462" r:id="rId11"/>
    <p:sldId id="473" r:id="rId12"/>
    <p:sldId id="463" r:id="rId13"/>
    <p:sldId id="433" r:id="rId14"/>
    <p:sldId id="434" r:id="rId15"/>
    <p:sldId id="464" r:id="rId16"/>
    <p:sldId id="465" r:id="rId17"/>
    <p:sldId id="435" r:id="rId18"/>
    <p:sldId id="436" r:id="rId19"/>
    <p:sldId id="437" r:id="rId20"/>
    <p:sldId id="470" r:id="rId21"/>
    <p:sldId id="468" r:id="rId22"/>
    <p:sldId id="474" r:id="rId23"/>
    <p:sldId id="454" r:id="rId24"/>
    <p:sldId id="466" r:id="rId25"/>
    <p:sldId id="467" r:id="rId26"/>
    <p:sldId id="472" r:id="rId27"/>
  </p:sldIdLst>
  <p:sldSz cx="9144000" cy="5143500" type="screen16x9"/>
  <p:notesSz cx="6669088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2778" autoAdjust="0"/>
  </p:normalViewPr>
  <p:slideViewPr>
    <p:cSldViewPr>
      <p:cViewPr varScale="1">
        <p:scale>
          <a:sx n="87" d="100"/>
          <a:sy n="87" d="100"/>
        </p:scale>
        <p:origin x="-768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5DD84B-6C25-481D-9216-FF434739904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ADBC65-1FA8-4F3F-9050-6015B38FFB97}">
      <dgm:prSet phldrT="[Текст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Государственные экзамены</a:t>
          </a:r>
          <a:endParaRPr lang="ru-RU" dirty="0"/>
        </a:p>
      </dgm:t>
    </dgm:pt>
    <dgm:pt modelId="{8E1038BC-3481-4286-A6E6-4F19CAE3000F}" type="parTrans" cxnId="{55E96679-A392-43EC-AEEF-2755E15C0F6C}">
      <dgm:prSet/>
      <dgm:spPr/>
      <dgm:t>
        <a:bodyPr/>
        <a:lstStyle/>
        <a:p>
          <a:endParaRPr lang="ru-RU"/>
        </a:p>
      </dgm:t>
    </dgm:pt>
    <dgm:pt modelId="{9E83D12C-0D2F-4422-83C6-67E9096967D6}" type="sibTrans" cxnId="{55E96679-A392-43EC-AEEF-2755E15C0F6C}">
      <dgm:prSet/>
      <dgm:spPr/>
      <dgm:t>
        <a:bodyPr/>
        <a:lstStyle/>
        <a:p>
          <a:endParaRPr lang="ru-RU"/>
        </a:p>
      </dgm:t>
    </dgm:pt>
    <dgm:pt modelId="{9397C973-3CE1-4648-90C4-96191573DEA0}">
      <dgm:prSet phldrT="[Текст]"/>
      <dgm:spPr>
        <a:solidFill>
          <a:srgbClr val="52D020"/>
        </a:solidFill>
      </dgm:spPr>
      <dgm:t>
        <a:bodyPr/>
        <a:lstStyle/>
        <a:p>
          <a:r>
            <a:rPr lang="ru-RU" dirty="0" smtClean="0"/>
            <a:t>Национальные и регион. мониторинги</a:t>
          </a:r>
          <a:endParaRPr lang="ru-RU" dirty="0"/>
        </a:p>
      </dgm:t>
    </dgm:pt>
    <dgm:pt modelId="{F0685C89-0CF9-487F-84B7-8E283AF75217}" type="parTrans" cxnId="{DECD7809-E96F-48E2-84E6-E4235299754E}">
      <dgm:prSet/>
      <dgm:spPr/>
      <dgm:t>
        <a:bodyPr/>
        <a:lstStyle/>
        <a:p>
          <a:endParaRPr lang="ru-RU"/>
        </a:p>
      </dgm:t>
    </dgm:pt>
    <dgm:pt modelId="{B5E4A4FF-7EDB-41AD-B53B-B0BE53098D5B}" type="sibTrans" cxnId="{DECD7809-E96F-48E2-84E6-E4235299754E}">
      <dgm:prSet/>
      <dgm:spPr/>
      <dgm:t>
        <a:bodyPr/>
        <a:lstStyle/>
        <a:p>
          <a:endParaRPr lang="ru-RU"/>
        </a:p>
      </dgm:t>
    </dgm:pt>
    <dgm:pt modelId="{9A7DE499-F19E-4D20-BF8A-BC393A11319F}">
      <dgm:prSet phldrT="[Текст]"/>
      <dgm:spPr>
        <a:solidFill>
          <a:srgbClr val="C00000"/>
        </a:solidFill>
      </dgm:spPr>
      <dgm:t>
        <a:bodyPr/>
        <a:lstStyle/>
        <a:p>
          <a:r>
            <a:rPr lang="ru-RU" dirty="0" err="1" smtClean="0"/>
            <a:t>Внутриклассное</a:t>
          </a:r>
          <a:r>
            <a:rPr lang="ru-RU" dirty="0" smtClean="0"/>
            <a:t> оценивание</a:t>
          </a:r>
          <a:endParaRPr lang="ru-RU" dirty="0"/>
        </a:p>
      </dgm:t>
    </dgm:pt>
    <dgm:pt modelId="{CC6706EE-C95D-463C-A601-B3311C427DAE}" type="parTrans" cxnId="{4C9E6F85-D7A0-4D24-9178-5A5B3DC1D509}">
      <dgm:prSet/>
      <dgm:spPr/>
      <dgm:t>
        <a:bodyPr/>
        <a:lstStyle/>
        <a:p>
          <a:endParaRPr lang="ru-RU"/>
        </a:p>
      </dgm:t>
    </dgm:pt>
    <dgm:pt modelId="{E4635B19-C965-4502-A012-6350080C72B3}" type="sibTrans" cxnId="{4C9E6F85-D7A0-4D24-9178-5A5B3DC1D509}">
      <dgm:prSet/>
      <dgm:spPr/>
      <dgm:t>
        <a:bodyPr/>
        <a:lstStyle/>
        <a:p>
          <a:endParaRPr lang="ru-RU"/>
        </a:p>
      </dgm:t>
    </dgm:pt>
    <dgm:pt modelId="{A1281805-2BDA-4C50-AE76-1C98ADFDFF0B}" type="pres">
      <dgm:prSet presAssocID="{055DD84B-6C25-481D-9216-FF434739904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D919E8-2E37-4831-BF10-D9E820DD8B60}" type="pres">
      <dgm:prSet presAssocID="{01ADBC65-1FA8-4F3F-9050-6015B38FFB97}" presName="parentLin" presStyleCnt="0"/>
      <dgm:spPr/>
    </dgm:pt>
    <dgm:pt modelId="{8A21486D-D585-4154-B11D-42F225497F81}" type="pres">
      <dgm:prSet presAssocID="{01ADBC65-1FA8-4F3F-9050-6015B38FFB9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4A80968-3A53-4C25-A8A4-BD3C25B40F09}" type="pres">
      <dgm:prSet presAssocID="{01ADBC65-1FA8-4F3F-9050-6015B38FFB9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BC47F1-DBD1-45A8-B644-5CD588EECF61}" type="pres">
      <dgm:prSet presAssocID="{01ADBC65-1FA8-4F3F-9050-6015B38FFB97}" presName="negativeSpace" presStyleCnt="0"/>
      <dgm:spPr/>
    </dgm:pt>
    <dgm:pt modelId="{9910BCAD-06F6-46E2-BE0F-589C47B976DF}" type="pres">
      <dgm:prSet presAssocID="{01ADBC65-1FA8-4F3F-9050-6015B38FFB97}" presName="childText" presStyleLbl="conFgAcc1" presStyleIdx="0" presStyleCnt="3">
        <dgm:presLayoutVars>
          <dgm:bulletEnabled val="1"/>
        </dgm:presLayoutVars>
      </dgm:prSet>
      <dgm:spPr/>
    </dgm:pt>
    <dgm:pt modelId="{D64BC8CC-9AA5-44F1-B505-4A5AAB235E3C}" type="pres">
      <dgm:prSet presAssocID="{9E83D12C-0D2F-4422-83C6-67E9096967D6}" presName="spaceBetweenRectangles" presStyleCnt="0"/>
      <dgm:spPr/>
    </dgm:pt>
    <dgm:pt modelId="{B2E70533-BC3E-415E-AD90-1E1AE2D9FAFC}" type="pres">
      <dgm:prSet presAssocID="{9397C973-3CE1-4648-90C4-96191573DEA0}" presName="parentLin" presStyleCnt="0"/>
      <dgm:spPr/>
    </dgm:pt>
    <dgm:pt modelId="{24D7065D-C4FB-4157-932C-28052152F59D}" type="pres">
      <dgm:prSet presAssocID="{9397C973-3CE1-4648-90C4-96191573DEA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05A9E01-F53E-4AC7-9E9D-28F152838D71}" type="pres">
      <dgm:prSet presAssocID="{9397C973-3CE1-4648-90C4-96191573DEA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B55202-3B53-42DB-994C-993BBB2F3B32}" type="pres">
      <dgm:prSet presAssocID="{9397C973-3CE1-4648-90C4-96191573DEA0}" presName="negativeSpace" presStyleCnt="0"/>
      <dgm:spPr/>
    </dgm:pt>
    <dgm:pt modelId="{387D9ACA-F5EF-4A92-9EA3-ACBBDB7DDF1C}" type="pres">
      <dgm:prSet presAssocID="{9397C973-3CE1-4648-90C4-96191573DEA0}" presName="childText" presStyleLbl="conFgAcc1" presStyleIdx="1" presStyleCnt="3">
        <dgm:presLayoutVars>
          <dgm:bulletEnabled val="1"/>
        </dgm:presLayoutVars>
      </dgm:prSet>
      <dgm:spPr/>
    </dgm:pt>
    <dgm:pt modelId="{2C5F5E63-8FF7-4B4C-98E4-AA283A0CC861}" type="pres">
      <dgm:prSet presAssocID="{B5E4A4FF-7EDB-41AD-B53B-B0BE53098D5B}" presName="spaceBetweenRectangles" presStyleCnt="0"/>
      <dgm:spPr/>
    </dgm:pt>
    <dgm:pt modelId="{5B4BC27A-BB16-45D5-A7CD-9442F65DFFF1}" type="pres">
      <dgm:prSet presAssocID="{9A7DE499-F19E-4D20-BF8A-BC393A11319F}" presName="parentLin" presStyleCnt="0"/>
      <dgm:spPr/>
    </dgm:pt>
    <dgm:pt modelId="{E3121454-87B9-43AE-9FCB-833FCD4CA74B}" type="pres">
      <dgm:prSet presAssocID="{9A7DE499-F19E-4D20-BF8A-BC393A11319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A8FF2201-9D3F-4B06-9214-469E67438495}" type="pres">
      <dgm:prSet presAssocID="{9A7DE499-F19E-4D20-BF8A-BC393A11319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93C7AF-7433-4347-8FC3-C4B9D9AA7A55}" type="pres">
      <dgm:prSet presAssocID="{9A7DE499-F19E-4D20-BF8A-BC393A11319F}" presName="negativeSpace" presStyleCnt="0"/>
      <dgm:spPr/>
    </dgm:pt>
    <dgm:pt modelId="{255DA159-594B-466A-8CE1-E0A3B094DE60}" type="pres">
      <dgm:prSet presAssocID="{9A7DE499-F19E-4D20-BF8A-BC393A11319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63C4719-8FD0-4F8F-9F71-11E7CEFFD500}" type="presOf" srcId="{9A7DE499-F19E-4D20-BF8A-BC393A11319F}" destId="{A8FF2201-9D3F-4B06-9214-469E67438495}" srcOrd="1" destOrd="0" presId="urn:microsoft.com/office/officeart/2005/8/layout/list1"/>
    <dgm:cxn modelId="{809302A9-FF31-4B65-BFD0-0E5E33C37DD0}" type="presOf" srcId="{01ADBC65-1FA8-4F3F-9050-6015B38FFB97}" destId="{8A21486D-D585-4154-B11D-42F225497F81}" srcOrd="0" destOrd="0" presId="urn:microsoft.com/office/officeart/2005/8/layout/list1"/>
    <dgm:cxn modelId="{DECD7809-E96F-48E2-84E6-E4235299754E}" srcId="{055DD84B-6C25-481D-9216-FF434739904B}" destId="{9397C973-3CE1-4648-90C4-96191573DEA0}" srcOrd="1" destOrd="0" parTransId="{F0685C89-0CF9-487F-84B7-8E283AF75217}" sibTransId="{B5E4A4FF-7EDB-41AD-B53B-B0BE53098D5B}"/>
    <dgm:cxn modelId="{8B353054-7FA6-40B7-A260-2B6599E6706C}" type="presOf" srcId="{9A7DE499-F19E-4D20-BF8A-BC393A11319F}" destId="{E3121454-87B9-43AE-9FCB-833FCD4CA74B}" srcOrd="0" destOrd="0" presId="urn:microsoft.com/office/officeart/2005/8/layout/list1"/>
    <dgm:cxn modelId="{55E96679-A392-43EC-AEEF-2755E15C0F6C}" srcId="{055DD84B-6C25-481D-9216-FF434739904B}" destId="{01ADBC65-1FA8-4F3F-9050-6015B38FFB97}" srcOrd="0" destOrd="0" parTransId="{8E1038BC-3481-4286-A6E6-4F19CAE3000F}" sibTransId="{9E83D12C-0D2F-4422-83C6-67E9096967D6}"/>
    <dgm:cxn modelId="{4C9E6F85-D7A0-4D24-9178-5A5B3DC1D509}" srcId="{055DD84B-6C25-481D-9216-FF434739904B}" destId="{9A7DE499-F19E-4D20-BF8A-BC393A11319F}" srcOrd="2" destOrd="0" parTransId="{CC6706EE-C95D-463C-A601-B3311C427DAE}" sibTransId="{E4635B19-C965-4502-A012-6350080C72B3}"/>
    <dgm:cxn modelId="{FAA26344-D32C-41B5-99EC-45135E353D21}" type="presOf" srcId="{9397C973-3CE1-4648-90C4-96191573DEA0}" destId="{24D7065D-C4FB-4157-932C-28052152F59D}" srcOrd="0" destOrd="0" presId="urn:microsoft.com/office/officeart/2005/8/layout/list1"/>
    <dgm:cxn modelId="{60E6C2C8-DC14-44E0-8546-1797F7742018}" type="presOf" srcId="{01ADBC65-1FA8-4F3F-9050-6015B38FFB97}" destId="{94A80968-3A53-4C25-A8A4-BD3C25B40F09}" srcOrd="1" destOrd="0" presId="urn:microsoft.com/office/officeart/2005/8/layout/list1"/>
    <dgm:cxn modelId="{1511D225-5298-4270-AFED-DFED15428D59}" type="presOf" srcId="{9397C973-3CE1-4648-90C4-96191573DEA0}" destId="{D05A9E01-F53E-4AC7-9E9D-28F152838D71}" srcOrd="1" destOrd="0" presId="urn:microsoft.com/office/officeart/2005/8/layout/list1"/>
    <dgm:cxn modelId="{28890BDE-BCD3-4E4B-A8A8-13D836FA388E}" type="presOf" srcId="{055DD84B-6C25-481D-9216-FF434739904B}" destId="{A1281805-2BDA-4C50-AE76-1C98ADFDFF0B}" srcOrd="0" destOrd="0" presId="urn:microsoft.com/office/officeart/2005/8/layout/list1"/>
    <dgm:cxn modelId="{5CD0F5AD-9A0C-4D13-BB61-99A464088C8B}" type="presParOf" srcId="{A1281805-2BDA-4C50-AE76-1C98ADFDFF0B}" destId="{D7D919E8-2E37-4831-BF10-D9E820DD8B60}" srcOrd="0" destOrd="0" presId="urn:microsoft.com/office/officeart/2005/8/layout/list1"/>
    <dgm:cxn modelId="{A8D3186D-E107-4519-A2E8-882FD73672CF}" type="presParOf" srcId="{D7D919E8-2E37-4831-BF10-D9E820DD8B60}" destId="{8A21486D-D585-4154-B11D-42F225497F81}" srcOrd="0" destOrd="0" presId="urn:microsoft.com/office/officeart/2005/8/layout/list1"/>
    <dgm:cxn modelId="{41CD0EEB-516F-4B16-994B-B196CD7F380E}" type="presParOf" srcId="{D7D919E8-2E37-4831-BF10-D9E820DD8B60}" destId="{94A80968-3A53-4C25-A8A4-BD3C25B40F09}" srcOrd="1" destOrd="0" presId="urn:microsoft.com/office/officeart/2005/8/layout/list1"/>
    <dgm:cxn modelId="{A0D32FB6-B009-45FA-9385-368EFE141CDF}" type="presParOf" srcId="{A1281805-2BDA-4C50-AE76-1C98ADFDFF0B}" destId="{6EBC47F1-DBD1-45A8-B644-5CD588EECF61}" srcOrd="1" destOrd="0" presId="urn:microsoft.com/office/officeart/2005/8/layout/list1"/>
    <dgm:cxn modelId="{8465DB94-AAC8-4B11-BF34-BDA7B4727F91}" type="presParOf" srcId="{A1281805-2BDA-4C50-AE76-1C98ADFDFF0B}" destId="{9910BCAD-06F6-46E2-BE0F-589C47B976DF}" srcOrd="2" destOrd="0" presId="urn:microsoft.com/office/officeart/2005/8/layout/list1"/>
    <dgm:cxn modelId="{55BAFA88-7B4B-4A02-BEA2-F2473AAB1EA5}" type="presParOf" srcId="{A1281805-2BDA-4C50-AE76-1C98ADFDFF0B}" destId="{D64BC8CC-9AA5-44F1-B505-4A5AAB235E3C}" srcOrd="3" destOrd="0" presId="urn:microsoft.com/office/officeart/2005/8/layout/list1"/>
    <dgm:cxn modelId="{4E070413-139C-48EB-98E7-DF5481029B33}" type="presParOf" srcId="{A1281805-2BDA-4C50-AE76-1C98ADFDFF0B}" destId="{B2E70533-BC3E-415E-AD90-1E1AE2D9FAFC}" srcOrd="4" destOrd="0" presId="urn:microsoft.com/office/officeart/2005/8/layout/list1"/>
    <dgm:cxn modelId="{A415EC4C-1A3E-4D1C-A907-2C633DFC23E9}" type="presParOf" srcId="{B2E70533-BC3E-415E-AD90-1E1AE2D9FAFC}" destId="{24D7065D-C4FB-4157-932C-28052152F59D}" srcOrd="0" destOrd="0" presId="urn:microsoft.com/office/officeart/2005/8/layout/list1"/>
    <dgm:cxn modelId="{6D510A1C-BB24-4E85-A21B-0FF291DFB41F}" type="presParOf" srcId="{B2E70533-BC3E-415E-AD90-1E1AE2D9FAFC}" destId="{D05A9E01-F53E-4AC7-9E9D-28F152838D71}" srcOrd="1" destOrd="0" presId="urn:microsoft.com/office/officeart/2005/8/layout/list1"/>
    <dgm:cxn modelId="{FF2D5249-4E63-47AD-9917-E59AE46B07E1}" type="presParOf" srcId="{A1281805-2BDA-4C50-AE76-1C98ADFDFF0B}" destId="{8EB55202-3B53-42DB-994C-993BBB2F3B32}" srcOrd="5" destOrd="0" presId="urn:microsoft.com/office/officeart/2005/8/layout/list1"/>
    <dgm:cxn modelId="{D1ED1F9B-BD3C-408A-8936-685CF54E040F}" type="presParOf" srcId="{A1281805-2BDA-4C50-AE76-1C98ADFDFF0B}" destId="{387D9ACA-F5EF-4A92-9EA3-ACBBDB7DDF1C}" srcOrd="6" destOrd="0" presId="urn:microsoft.com/office/officeart/2005/8/layout/list1"/>
    <dgm:cxn modelId="{EF49A6A6-520D-40F7-962E-719B7C729579}" type="presParOf" srcId="{A1281805-2BDA-4C50-AE76-1C98ADFDFF0B}" destId="{2C5F5E63-8FF7-4B4C-98E4-AA283A0CC861}" srcOrd="7" destOrd="0" presId="urn:microsoft.com/office/officeart/2005/8/layout/list1"/>
    <dgm:cxn modelId="{F67A3796-8C9C-41CB-B7E1-3C5FBB9DAAD3}" type="presParOf" srcId="{A1281805-2BDA-4C50-AE76-1C98ADFDFF0B}" destId="{5B4BC27A-BB16-45D5-A7CD-9442F65DFFF1}" srcOrd="8" destOrd="0" presId="urn:microsoft.com/office/officeart/2005/8/layout/list1"/>
    <dgm:cxn modelId="{39FC2D08-9069-42F5-AECE-F0E31C3DD11F}" type="presParOf" srcId="{5B4BC27A-BB16-45D5-A7CD-9442F65DFFF1}" destId="{E3121454-87B9-43AE-9FCB-833FCD4CA74B}" srcOrd="0" destOrd="0" presId="urn:microsoft.com/office/officeart/2005/8/layout/list1"/>
    <dgm:cxn modelId="{FAA4D581-1D09-43FF-A614-BB0CF9E1A635}" type="presParOf" srcId="{5B4BC27A-BB16-45D5-A7CD-9442F65DFFF1}" destId="{A8FF2201-9D3F-4B06-9214-469E67438495}" srcOrd="1" destOrd="0" presId="urn:microsoft.com/office/officeart/2005/8/layout/list1"/>
    <dgm:cxn modelId="{35B5247D-164F-4C95-9770-2AE989418869}" type="presParOf" srcId="{A1281805-2BDA-4C50-AE76-1C98ADFDFF0B}" destId="{4793C7AF-7433-4347-8FC3-C4B9D9AA7A55}" srcOrd="9" destOrd="0" presId="urn:microsoft.com/office/officeart/2005/8/layout/list1"/>
    <dgm:cxn modelId="{70D01B67-D009-4662-BAB9-106063E98757}" type="presParOf" srcId="{A1281805-2BDA-4C50-AE76-1C98ADFDFF0B}" destId="{255DA159-594B-466A-8CE1-E0A3B094DE6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357A2A-C2EF-45FE-B8AE-5A05A2B17B93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5B73E0-84F9-41CC-BFC6-95E3AC09B49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solidFill>
                <a:srgbClr val="002060"/>
              </a:solidFill>
            </a:rPr>
            <a:t>Работы в области ОКО в РАО</a:t>
          </a:r>
        </a:p>
        <a:p>
          <a:pPr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>
            <a:solidFill>
              <a:srgbClr val="002060"/>
            </a:solidFill>
          </a:endParaRPr>
        </a:p>
      </dgm:t>
    </dgm:pt>
    <dgm:pt modelId="{01DDCF40-1970-4F5B-8E22-9A690440C0D5}" type="parTrans" cxnId="{CDFC1CA6-909A-4ED4-A620-2B0E2E336DAA}">
      <dgm:prSet/>
      <dgm:spPr/>
      <dgm:t>
        <a:bodyPr/>
        <a:lstStyle/>
        <a:p>
          <a:endParaRPr lang="ru-RU" sz="1600"/>
        </a:p>
      </dgm:t>
    </dgm:pt>
    <dgm:pt modelId="{A154BF87-1179-4FDB-A1A9-DFDCF3FFE8F5}" type="sibTrans" cxnId="{CDFC1CA6-909A-4ED4-A620-2B0E2E336DAA}">
      <dgm:prSet/>
      <dgm:spPr/>
      <dgm:t>
        <a:bodyPr/>
        <a:lstStyle/>
        <a:p>
          <a:endParaRPr lang="ru-RU" sz="1600"/>
        </a:p>
      </dgm:t>
    </dgm:pt>
    <dgm:pt modelId="{E92D67AC-620B-4195-A2A1-E006E744305B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400" dirty="0" smtClean="0"/>
            <a:t>Метод. семинар РАО</a:t>
          </a:r>
          <a:endParaRPr lang="ru-RU" sz="1400" dirty="0"/>
        </a:p>
      </dgm:t>
    </dgm:pt>
    <dgm:pt modelId="{6DBAF592-8337-439F-A128-E87A0B1A8FA2}" type="parTrans" cxnId="{79113042-FB4D-4710-A724-3B1B52102F04}">
      <dgm:prSet/>
      <dgm:spPr/>
      <dgm:t>
        <a:bodyPr/>
        <a:lstStyle/>
        <a:p>
          <a:endParaRPr lang="ru-RU" sz="1600"/>
        </a:p>
      </dgm:t>
    </dgm:pt>
    <dgm:pt modelId="{38ACB838-13E3-4FC2-93EC-D15969129F05}" type="sibTrans" cxnId="{79113042-FB4D-4710-A724-3B1B52102F04}">
      <dgm:prSet/>
      <dgm:spPr/>
      <dgm:t>
        <a:bodyPr/>
        <a:lstStyle/>
        <a:p>
          <a:endParaRPr lang="ru-RU" sz="1600"/>
        </a:p>
      </dgm:t>
    </dgm:pt>
    <dgm:pt modelId="{309EB236-BE3F-4132-AAAF-44FB8E2F9FD2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400" dirty="0" smtClean="0"/>
            <a:t>Сборник РАО по ОКО</a:t>
          </a:r>
          <a:endParaRPr lang="ru-RU" sz="1400" dirty="0"/>
        </a:p>
      </dgm:t>
    </dgm:pt>
    <dgm:pt modelId="{D4F63A49-62D0-44F4-AA00-0188E7A2B9B6}" type="parTrans" cxnId="{94F73C56-6CE7-4A0C-A658-2C716B678AD7}">
      <dgm:prSet/>
      <dgm:spPr/>
      <dgm:t>
        <a:bodyPr/>
        <a:lstStyle/>
        <a:p>
          <a:endParaRPr lang="ru-RU" sz="1600"/>
        </a:p>
      </dgm:t>
    </dgm:pt>
    <dgm:pt modelId="{53B5DEE5-C1DD-43C3-9F71-2EB1F43A7FE9}" type="sibTrans" cxnId="{94F73C56-6CE7-4A0C-A658-2C716B678AD7}">
      <dgm:prSet/>
      <dgm:spPr/>
      <dgm:t>
        <a:bodyPr/>
        <a:lstStyle/>
        <a:p>
          <a:endParaRPr lang="ru-RU" sz="1600"/>
        </a:p>
      </dgm:t>
    </dgm:pt>
    <dgm:pt modelId="{5BAC7582-DDB9-4850-9570-7471467BDFF1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600" dirty="0" smtClean="0"/>
            <a:t>Банк данных по ОКО</a:t>
          </a:r>
          <a:endParaRPr lang="ru-RU" sz="1600" dirty="0"/>
        </a:p>
      </dgm:t>
    </dgm:pt>
    <dgm:pt modelId="{B7980363-69AC-46EB-A355-E28BB28DA152}" type="parTrans" cxnId="{0026A5E9-6A26-48F8-8D84-285DDFBE4264}">
      <dgm:prSet/>
      <dgm:spPr/>
      <dgm:t>
        <a:bodyPr/>
        <a:lstStyle/>
        <a:p>
          <a:endParaRPr lang="ru-RU" sz="1600"/>
        </a:p>
      </dgm:t>
    </dgm:pt>
    <dgm:pt modelId="{B0633C52-519E-49A6-88D2-1BF3A1CAEB65}" type="sibTrans" cxnId="{0026A5E9-6A26-48F8-8D84-285DDFBE4264}">
      <dgm:prSet/>
      <dgm:spPr/>
      <dgm:t>
        <a:bodyPr/>
        <a:lstStyle/>
        <a:p>
          <a:endParaRPr lang="ru-RU" sz="1600"/>
        </a:p>
      </dgm:t>
    </dgm:pt>
    <dgm:pt modelId="{152803FC-9E09-4633-9E72-2451E29C0D2A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400" dirty="0" smtClean="0"/>
            <a:t>Учебные мероприятия РТЦ ИУО РАО</a:t>
          </a:r>
          <a:endParaRPr lang="ru-RU" sz="1400" dirty="0"/>
        </a:p>
      </dgm:t>
    </dgm:pt>
    <dgm:pt modelId="{ACFD5C21-AEF8-414D-887F-7B1D3856C2D8}" type="parTrans" cxnId="{E8DE81E7-C934-4710-ABA4-347D4B8E9A31}">
      <dgm:prSet/>
      <dgm:spPr/>
      <dgm:t>
        <a:bodyPr/>
        <a:lstStyle/>
        <a:p>
          <a:endParaRPr lang="ru-RU" sz="1600"/>
        </a:p>
      </dgm:t>
    </dgm:pt>
    <dgm:pt modelId="{09CE19BD-F42E-4F77-964A-623AA06D2C7E}" type="sibTrans" cxnId="{E8DE81E7-C934-4710-ABA4-347D4B8E9A31}">
      <dgm:prSet/>
      <dgm:spPr/>
      <dgm:t>
        <a:bodyPr/>
        <a:lstStyle/>
        <a:p>
          <a:endParaRPr lang="ru-RU" sz="1600"/>
        </a:p>
      </dgm:t>
    </dgm:pt>
    <dgm:pt modelId="{49FD6179-C568-4BEB-8729-F6480DA11019}">
      <dgm:prSet custT="1"/>
      <dgm:spPr>
        <a:solidFill>
          <a:schemeClr val="bg1">
            <a:lumMod val="75000"/>
          </a:schemeClr>
        </a:solidFill>
      </dgm:spPr>
      <dgm:t>
        <a:bodyPr lIns="0" tIns="0" rIns="0" bIns="0"/>
        <a:lstStyle/>
        <a:p>
          <a:r>
            <a:rPr lang="ru-RU" sz="1400" dirty="0" err="1" smtClean="0"/>
            <a:t>Междунар</a:t>
          </a:r>
          <a:r>
            <a:rPr lang="ru-RU" sz="1400" dirty="0" smtClean="0"/>
            <a:t>. и российские мониторинги КО</a:t>
          </a:r>
          <a:endParaRPr lang="ru-RU" sz="1400" dirty="0"/>
        </a:p>
      </dgm:t>
    </dgm:pt>
    <dgm:pt modelId="{0331480F-D382-4D77-96AA-E33942C3169B}" type="parTrans" cxnId="{ACE74E81-D6EE-440D-8E08-80C27A156FA8}">
      <dgm:prSet/>
      <dgm:spPr/>
      <dgm:t>
        <a:bodyPr/>
        <a:lstStyle/>
        <a:p>
          <a:endParaRPr lang="ru-RU" sz="1600"/>
        </a:p>
      </dgm:t>
    </dgm:pt>
    <dgm:pt modelId="{AF748A7A-7901-417C-800A-F427ABA99BDE}" type="sibTrans" cxnId="{ACE74E81-D6EE-440D-8E08-80C27A156FA8}">
      <dgm:prSet/>
      <dgm:spPr/>
      <dgm:t>
        <a:bodyPr/>
        <a:lstStyle/>
        <a:p>
          <a:endParaRPr lang="ru-RU" sz="1600"/>
        </a:p>
      </dgm:t>
    </dgm:pt>
    <dgm:pt modelId="{71F505A7-7425-4D8D-A834-B002442AFF8B}" type="pres">
      <dgm:prSet presAssocID="{1C357A2A-C2EF-45FE-B8AE-5A05A2B17B9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36EDFC-3B87-406D-B366-09BB6C626A2F}" type="pres">
      <dgm:prSet presAssocID="{B05B73E0-84F9-41CC-BFC6-95E3AC09B49A}" presName="centerShape" presStyleLbl="node0" presStyleIdx="0" presStyleCnt="1"/>
      <dgm:spPr/>
      <dgm:t>
        <a:bodyPr/>
        <a:lstStyle/>
        <a:p>
          <a:endParaRPr lang="ru-RU"/>
        </a:p>
      </dgm:t>
    </dgm:pt>
    <dgm:pt modelId="{357590C1-4C34-44B9-A193-C7538014A233}" type="pres">
      <dgm:prSet presAssocID="{E92D67AC-620B-4195-A2A1-E006E744305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08AD3B-CBDF-486A-9E9E-58CB05E55640}" type="pres">
      <dgm:prSet presAssocID="{E92D67AC-620B-4195-A2A1-E006E744305B}" presName="dummy" presStyleCnt="0"/>
      <dgm:spPr/>
    </dgm:pt>
    <dgm:pt modelId="{F93446EF-D99E-43B8-A75A-3EC1AAFB13FB}" type="pres">
      <dgm:prSet presAssocID="{38ACB838-13E3-4FC2-93EC-D15969129F05}" presName="sibTrans" presStyleLbl="sibTrans2D1" presStyleIdx="0" presStyleCnt="5"/>
      <dgm:spPr/>
      <dgm:t>
        <a:bodyPr/>
        <a:lstStyle/>
        <a:p>
          <a:endParaRPr lang="ru-RU"/>
        </a:p>
      </dgm:t>
    </dgm:pt>
    <dgm:pt modelId="{ADE2E4A0-3249-4798-99A4-D07065A6C071}" type="pres">
      <dgm:prSet presAssocID="{309EB236-BE3F-4132-AAAF-44FB8E2F9FD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129DFC-F359-4D14-ABC5-E0019DB4D583}" type="pres">
      <dgm:prSet presAssocID="{309EB236-BE3F-4132-AAAF-44FB8E2F9FD2}" presName="dummy" presStyleCnt="0"/>
      <dgm:spPr/>
    </dgm:pt>
    <dgm:pt modelId="{0798C939-D472-4AE5-8114-00B8B8FF0650}" type="pres">
      <dgm:prSet presAssocID="{53B5DEE5-C1DD-43C3-9F71-2EB1F43A7FE9}" presName="sibTrans" presStyleLbl="sibTrans2D1" presStyleIdx="1" presStyleCnt="5"/>
      <dgm:spPr/>
      <dgm:t>
        <a:bodyPr/>
        <a:lstStyle/>
        <a:p>
          <a:endParaRPr lang="ru-RU"/>
        </a:p>
      </dgm:t>
    </dgm:pt>
    <dgm:pt modelId="{3FAEBDD7-C302-4F2A-9563-79059B2E97B8}" type="pres">
      <dgm:prSet presAssocID="{5BAC7582-DDB9-4850-9570-7471467BDFF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EA0C51-1EEA-4F44-A58A-D9981521598F}" type="pres">
      <dgm:prSet presAssocID="{5BAC7582-DDB9-4850-9570-7471467BDFF1}" presName="dummy" presStyleCnt="0"/>
      <dgm:spPr/>
    </dgm:pt>
    <dgm:pt modelId="{1BB6A12B-805B-49AA-ACE0-F92856F79BC8}" type="pres">
      <dgm:prSet presAssocID="{B0633C52-519E-49A6-88D2-1BF3A1CAEB65}" presName="sibTrans" presStyleLbl="sibTrans2D1" presStyleIdx="2" presStyleCnt="5"/>
      <dgm:spPr/>
      <dgm:t>
        <a:bodyPr/>
        <a:lstStyle/>
        <a:p>
          <a:endParaRPr lang="ru-RU"/>
        </a:p>
      </dgm:t>
    </dgm:pt>
    <dgm:pt modelId="{EBCD9477-DECC-486E-BB79-DF54EF154236}" type="pres">
      <dgm:prSet presAssocID="{152803FC-9E09-4633-9E72-2451E29C0D2A}" presName="node" presStyleLbl="node1" presStyleIdx="3" presStyleCnt="5" custScaleX="145046" custScaleY="1432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4500AF-9BB5-4FB3-8811-F450B9B6D4CA}" type="pres">
      <dgm:prSet presAssocID="{152803FC-9E09-4633-9E72-2451E29C0D2A}" presName="dummy" presStyleCnt="0"/>
      <dgm:spPr/>
    </dgm:pt>
    <dgm:pt modelId="{87637661-3A23-4AC7-AA28-A2293F410216}" type="pres">
      <dgm:prSet presAssocID="{09CE19BD-F42E-4F77-964A-623AA06D2C7E}" presName="sibTrans" presStyleLbl="sibTrans2D1" presStyleIdx="3" presStyleCnt="5"/>
      <dgm:spPr/>
      <dgm:t>
        <a:bodyPr/>
        <a:lstStyle/>
        <a:p>
          <a:endParaRPr lang="ru-RU"/>
        </a:p>
      </dgm:t>
    </dgm:pt>
    <dgm:pt modelId="{0951ED05-A41D-4475-B954-14D685EA3BC8}" type="pres">
      <dgm:prSet presAssocID="{49FD6179-C568-4BEB-8729-F6480DA11019}" presName="node" presStyleLbl="node1" presStyleIdx="4" presStyleCnt="5" custScaleX="148620" custScaleY="1493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18E985-7BAD-4769-AEA4-8DEC8A9FBE6A}" type="pres">
      <dgm:prSet presAssocID="{49FD6179-C568-4BEB-8729-F6480DA11019}" presName="dummy" presStyleCnt="0"/>
      <dgm:spPr/>
    </dgm:pt>
    <dgm:pt modelId="{14BD4EB1-A206-4A0B-9AD4-7B13A5A3D3B5}" type="pres">
      <dgm:prSet presAssocID="{AF748A7A-7901-417C-800A-F427ABA99BDE}" presName="sibTrans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085D5C42-44E4-4EBC-A32B-4E337F68BC0A}" type="presOf" srcId="{38ACB838-13E3-4FC2-93EC-D15969129F05}" destId="{F93446EF-D99E-43B8-A75A-3EC1AAFB13FB}" srcOrd="0" destOrd="0" presId="urn:microsoft.com/office/officeart/2005/8/layout/radial6"/>
    <dgm:cxn modelId="{79113042-FB4D-4710-A724-3B1B52102F04}" srcId="{B05B73E0-84F9-41CC-BFC6-95E3AC09B49A}" destId="{E92D67AC-620B-4195-A2A1-E006E744305B}" srcOrd="0" destOrd="0" parTransId="{6DBAF592-8337-439F-A128-E87A0B1A8FA2}" sibTransId="{38ACB838-13E3-4FC2-93EC-D15969129F05}"/>
    <dgm:cxn modelId="{71C1E50E-53CA-4D24-BFA6-517DE4EC629B}" type="presOf" srcId="{09CE19BD-F42E-4F77-964A-623AA06D2C7E}" destId="{87637661-3A23-4AC7-AA28-A2293F410216}" srcOrd="0" destOrd="0" presId="urn:microsoft.com/office/officeart/2005/8/layout/radial6"/>
    <dgm:cxn modelId="{6B109DA3-5774-4719-AE9A-7A1B4E28565B}" type="presOf" srcId="{B05B73E0-84F9-41CC-BFC6-95E3AC09B49A}" destId="{8636EDFC-3B87-406D-B366-09BB6C626A2F}" srcOrd="0" destOrd="0" presId="urn:microsoft.com/office/officeart/2005/8/layout/radial6"/>
    <dgm:cxn modelId="{11269682-1080-4216-A559-07BF87C6F131}" type="presOf" srcId="{309EB236-BE3F-4132-AAAF-44FB8E2F9FD2}" destId="{ADE2E4A0-3249-4798-99A4-D07065A6C071}" srcOrd="0" destOrd="0" presId="urn:microsoft.com/office/officeart/2005/8/layout/radial6"/>
    <dgm:cxn modelId="{E8DE81E7-C934-4710-ABA4-347D4B8E9A31}" srcId="{B05B73E0-84F9-41CC-BFC6-95E3AC09B49A}" destId="{152803FC-9E09-4633-9E72-2451E29C0D2A}" srcOrd="3" destOrd="0" parTransId="{ACFD5C21-AEF8-414D-887F-7B1D3856C2D8}" sibTransId="{09CE19BD-F42E-4F77-964A-623AA06D2C7E}"/>
    <dgm:cxn modelId="{AE0D68FC-3D33-4FCC-AB12-441CEEA76A37}" type="presOf" srcId="{152803FC-9E09-4633-9E72-2451E29C0D2A}" destId="{EBCD9477-DECC-486E-BB79-DF54EF154236}" srcOrd="0" destOrd="0" presId="urn:microsoft.com/office/officeart/2005/8/layout/radial6"/>
    <dgm:cxn modelId="{F5321BA6-2A4D-4166-9558-FAD3B54F7FE3}" type="presOf" srcId="{1C357A2A-C2EF-45FE-B8AE-5A05A2B17B93}" destId="{71F505A7-7425-4D8D-A834-B002442AFF8B}" srcOrd="0" destOrd="0" presId="urn:microsoft.com/office/officeart/2005/8/layout/radial6"/>
    <dgm:cxn modelId="{E37BFDF7-DD55-44F9-9387-02D982C9A839}" type="presOf" srcId="{49FD6179-C568-4BEB-8729-F6480DA11019}" destId="{0951ED05-A41D-4475-B954-14D685EA3BC8}" srcOrd="0" destOrd="0" presId="urn:microsoft.com/office/officeart/2005/8/layout/radial6"/>
    <dgm:cxn modelId="{A579417A-EAA3-4259-985B-B6C87EFFCEA6}" type="presOf" srcId="{5BAC7582-DDB9-4850-9570-7471467BDFF1}" destId="{3FAEBDD7-C302-4F2A-9563-79059B2E97B8}" srcOrd="0" destOrd="0" presId="urn:microsoft.com/office/officeart/2005/8/layout/radial6"/>
    <dgm:cxn modelId="{FE8172C5-239D-4C6A-893D-FB97C0C6192B}" type="presOf" srcId="{B0633C52-519E-49A6-88D2-1BF3A1CAEB65}" destId="{1BB6A12B-805B-49AA-ACE0-F92856F79BC8}" srcOrd="0" destOrd="0" presId="urn:microsoft.com/office/officeart/2005/8/layout/radial6"/>
    <dgm:cxn modelId="{CDFC1CA6-909A-4ED4-A620-2B0E2E336DAA}" srcId="{1C357A2A-C2EF-45FE-B8AE-5A05A2B17B93}" destId="{B05B73E0-84F9-41CC-BFC6-95E3AC09B49A}" srcOrd="0" destOrd="0" parTransId="{01DDCF40-1970-4F5B-8E22-9A690440C0D5}" sibTransId="{A154BF87-1179-4FDB-A1A9-DFDCF3FFE8F5}"/>
    <dgm:cxn modelId="{0026A5E9-6A26-48F8-8D84-285DDFBE4264}" srcId="{B05B73E0-84F9-41CC-BFC6-95E3AC09B49A}" destId="{5BAC7582-DDB9-4850-9570-7471467BDFF1}" srcOrd="2" destOrd="0" parTransId="{B7980363-69AC-46EB-A355-E28BB28DA152}" sibTransId="{B0633C52-519E-49A6-88D2-1BF3A1CAEB65}"/>
    <dgm:cxn modelId="{BFAC7391-2B5D-47B1-BB3D-93E8741F9133}" type="presOf" srcId="{E92D67AC-620B-4195-A2A1-E006E744305B}" destId="{357590C1-4C34-44B9-A193-C7538014A233}" srcOrd="0" destOrd="0" presId="urn:microsoft.com/office/officeart/2005/8/layout/radial6"/>
    <dgm:cxn modelId="{ACE74E81-D6EE-440D-8E08-80C27A156FA8}" srcId="{B05B73E0-84F9-41CC-BFC6-95E3AC09B49A}" destId="{49FD6179-C568-4BEB-8729-F6480DA11019}" srcOrd="4" destOrd="0" parTransId="{0331480F-D382-4D77-96AA-E33942C3169B}" sibTransId="{AF748A7A-7901-417C-800A-F427ABA99BDE}"/>
    <dgm:cxn modelId="{719CAC87-5FEA-4A13-85EF-97FFA78FE14D}" type="presOf" srcId="{53B5DEE5-C1DD-43C3-9F71-2EB1F43A7FE9}" destId="{0798C939-D472-4AE5-8114-00B8B8FF0650}" srcOrd="0" destOrd="0" presId="urn:microsoft.com/office/officeart/2005/8/layout/radial6"/>
    <dgm:cxn modelId="{B128A9D0-626F-4D1B-97E8-3A47FEDF7666}" type="presOf" srcId="{AF748A7A-7901-417C-800A-F427ABA99BDE}" destId="{14BD4EB1-A206-4A0B-9AD4-7B13A5A3D3B5}" srcOrd="0" destOrd="0" presId="urn:microsoft.com/office/officeart/2005/8/layout/radial6"/>
    <dgm:cxn modelId="{94F73C56-6CE7-4A0C-A658-2C716B678AD7}" srcId="{B05B73E0-84F9-41CC-BFC6-95E3AC09B49A}" destId="{309EB236-BE3F-4132-AAAF-44FB8E2F9FD2}" srcOrd="1" destOrd="0" parTransId="{D4F63A49-62D0-44F4-AA00-0188E7A2B9B6}" sibTransId="{53B5DEE5-C1DD-43C3-9F71-2EB1F43A7FE9}"/>
    <dgm:cxn modelId="{9E52CD34-524C-4627-AC50-D5ED3448C0CC}" type="presParOf" srcId="{71F505A7-7425-4D8D-A834-B002442AFF8B}" destId="{8636EDFC-3B87-406D-B366-09BB6C626A2F}" srcOrd="0" destOrd="0" presId="urn:microsoft.com/office/officeart/2005/8/layout/radial6"/>
    <dgm:cxn modelId="{1BEFEC87-7E9B-4BA6-9E1C-93D22FE707B2}" type="presParOf" srcId="{71F505A7-7425-4D8D-A834-B002442AFF8B}" destId="{357590C1-4C34-44B9-A193-C7538014A233}" srcOrd="1" destOrd="0" presId="urn:microsoft.com/office/officeart/2005/8/layout/radial6"/>
    <dgm:cxn modelId="{5FCAE04F-269A-4319-938A-74D904B936D2}" type="presParOf" srcId="{71F505A7-7425-4D8D-A834-B002442AFF8B}" destId="{C008AD3B-CBDF-486A-9E9E-58CB05E55640}" srcOrd="2" destOrd="0" presId="urn:microsoft.com/office/officeart/2005/8/layout/radial6"/>
    <dgm:cxn modelId="{4E9667F2-156A-4BA1-91CF-DBB6EF0E14FD}" type="presParOf" srcId="{71F505A7-7425-4D8D-A834-B002442AFF8B}" destId="{F93446EF-D99E-43B8-A75A-3EC1AAFB13FB}" srcOrd="3" destOrd="0" presId="urn:microsoft.com/office/officeart/2005/8/layout/radial6"/>
    <dgm:cxn modelId="{B14154B3-CD91-4AAB-9313-9931B893EFE9}" type="presParOf" srcId="{71F505A7-7425-4D8D-A834-B002442AFF8B}" destId="{ADE2E4A0-3249-4798-99A4-D07065A6C071}" srcOrd="4" destOrd="0" presId="urn:microsoft.com/office/officeart/2005/8/layout/radial6"/>
    <dgm:cxn modelId="{969A059E-4B0D-44B4-8664-2CDAFE744CB7}" type="presParOf" srcId="{71F505A7-7425-4D8D-A834-B002442AFF8B}" destId="{96129DFC-F359-4D14-ABC5-E0019DB4D583}" srcOrd="5" destOrd="0" presId="urn:microsoft.com/office/officeart/2005/8/layout/radial6"/>
    <dgm:cxn modelId="{C3EAB8C2-E1A6-4463-B812-696F5364D7A8}" type="presParOf" srcId="{71F505A7-7425-4D8D-A834-B002442AFF8B}" destId="{0798C939-D472-4AE5-8114-00B8B8FF0650}" srcOrd="6" destOrd="0" presId="urn:microsoft.com/office/officeart/2005/8/layout/radial6"/>
    <dgm:cxn modelId="{2FA0819B-2BA2-448A-8403-8B1E1138B65F}" type="presParOf" srcId="{71F505A7-7425-4D8D-A834-B002442AFF8B}" destId="{3FAEBDD7-C302-4F2A-9563-79059B2E97B8}" srcOrd="7" destOrd="0" presId="urn:microsoft.com/office/officeart/2005/8/layout/radial6"/>
    <dgm:cxn modelId="{C5CB8B4B-A8A9-4BAE-8F8B-3FF7E66AC811}" type="presParOf" srcId="{71F505A7-7425-4D8D-A834-B002442AFF8B}" destId="{B5EA0C51-1EEA-4F44-A58A-D9981521598F}" srcOrd="8" destOrd="0" presId="urn:microsoft.com/office/officeart/2005/8/layout/radial6"/>
    <dgm:cxn modelId="{A734DA15-1946-4495-B6BE-DB3C1C29C34C}" type="presParOf" srcId="{71F505A7-7425-4D8D-A834-B002442AFF8B}" destId="{1BB6A12B-805B-49AA-ACE0-F92856F79BC8}" srcOrd="9" destOrd="0" presId="urn:microsoft.com/office/officeart/2005/8/layout/radial6"/>
    <dgm:cxn modelId="{042EC76A-A5D6-462A-B45F-64E238713270}" type="presParOf" srcId="{71F505A7-7425-4D8D-A834-B002442AFF8B}" destId="{EBCD9477-DECC-486E-BB79-DF54EF154236}" srcOrd="10" destOrd="0" presId="urn:microsoft.com/office/officeart/2005/8/layout/radial6"/>
    <dgm:cxn modelId="{3B4CF518-D796-4009-8554-2D4374AD11C2}" type="presParOf" srcId="{71F505A7-7425-4D8D-A834-B002442AFF8B}" destId="{A84500AF-9BB5-4FB3-8811-F450B9B6D4CA}" srcOrd="11" destOrd="0" presId="urn:microsoft.com/office/officeart/2005/8/layout/radial6"/>
    <dgm:cxn modelId="{16B39754-8BB5-4928-BB21-06C4E00A68DF}" type="presParOf" srcId="{71F505A7-7425-4D8D-A834-B002442AFF8B}" destId="{87637661-3A23-4AC7-AA28-A2293F410216}" srcOrd="12" destOrd="0" presId="urn:microsoft.com/office/officeart/2005/8/layout/radial6"/>
    <dgm:cxn modelId="{893158ED-9BD4-4125-8E66-715E5AAEE7AC}" type="presParOf" srcId="{71F505A7-7425-4D8D-A834-B002442AFF8B}" destId="{0951ED05-A41D-4475-B954-14D685EA3BC8}" srcOrd="13" destOrd="0" presId="urn:microsoft.com/office/officeart/2005/8/layout/radial6"/>
    <dgm:cxn modelId="{3BF6D77B-6D60-482D-B724-04464C74E576}" type="presParOf" srcId="{71F505A7-7425-4D8D-A834-B002442AFF8B}" destId="{5618E985-7BAD-4769-AEA4-8DEC8A9FBE6A}" srcOrd="14" destOrd="0" presId="urn:microsoft.com/office/officeart/2005/8/layout/radial6"/>
    <dgm:cxn modelId="{BD62F040-9976-4F88-B43B-464C82143E81}" type="presParOf" srcId="{71F505A7-7425-4D8D-A834-B002442AFF8B}" destId="{14BD4EB1-A206-4A0B-9AD4-7B13A5A3D3B5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10BCAD-06F6-46E2-BE0F-589C47B976DF}">
      <dsp:nvSpPr>
        <dsp:cNvPr id="0" name=""/>
        <dsp:cNvSpPr/>
      </dsp:nvSpPr>
      <dsp:spPr>
        <a:xfrm>
          <a:off x="0" y="212471"/>
          <a:ext cx="468052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A80968-3A53-4C25-A8A4-BD3C25B40F09}">
      <dsp:nvSpPr>
        <dsp:cNvPr id="0" name=""/>
        <dsp:cNvSpPr/>
      </dsp:nvSpPr>
      <dsp:spPr>
        <a:xfrm>
          <a:off x="234026" y="20591"/>
          <a:ext cx="3276364" cy="383760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39" tIns="0" rIns="123839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Государственные экзамены</a:t>
          </a:r>
          <a:endParaRPr lang="ru-RU" sz="1300" kern="1200" dirty="0"/>
        </a:p>
      </dsp:txBody>
      <dsp:txXfrm>
        <a:off x="234026" y="20591"/>
        <a:ext cx="3276364" cy="383760"/>
      </dsp:txXfrm>
    </dsp:sp>
    <dsp:sp modelId="{387D9ACA-F5EF-4A92-9EA3-ACBBDB7DDF1C}">
      <dsp:nvSpPr>
        <dsp:cNvPr id="0" name=""/>
        <dsp:cNvSpPr/>
      </dsp:nvSpPr>
      <dsp:spPr>
        <a:xfrm>
          <a:off x="0" y="802152"/>
          <a:ext cx="468052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5A9E01-F53E-4AC7-9E9D-28F152838D71}">
      <dsp:nvSpPr>
        <dsp:cNvPr id="0" name=""/>
        <dsp:cNvSpPr/>
      </dsp:nvSpPr>
      <dsp:spPr>
        <a:xfrm>
          <a:off x="234026" y="610272"/>
          <a:ext cx="3276364" cy="383760"/>
        </a:xfrm>
        <a:prstGeom prst="roundRect">
          <a:avLst/>
        </a:prstGeom>
        <a:solidFill>
          <a:srgbClr val="52D02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39" tIns="0" rIns="123839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Национальные и регион. мониторинги</a:t>
          </a:r>
          <a:endParaRPr lang="ru-RU" sz="1300" kern="1200" dirty="0"/>
        </a:p>
      </dsp:txBody>
      <dsp:txXfrm>
        <a:off x="234026" y="610272"/>
        <a:ext cx="3276364" cy="383760"/>
      </dsp:txXfrm>
    </dsp:sp>
    <dsp:sp modelId="{255DA159-594B-466A-8CE1-E0A3B094DE60}">
      <dsp:nvSpPr>
        <dsp:cNvPr id="0" name=""/>
        <dsp:cNvSpPr/>
      </dsp:nvSpPr>
      <dsp:spPr>
        <a:xfrm>
          <a:off x="0" y="1391832"/>
          <a:ext cx="4680520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FF2201-9D3F-4B06-9214-469E67438495}">
      <dsp:nvSpPr>
        <dsp:cNvPr id="0" name=""/>
        <dsp:cNvSpPr/>
      </dsp:nvSpPr>
      <dsp:spPr>
        <a:xfrm>
          <a:off x="234026" y="1199952"/>
          <a:ext cx="3276364" cy="383760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39" tIns="0" rIns="123839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err="1" smtClean="0"/>
            <a:t>Внутриклассное</a:t>
          </a:r>
          <a:r>
            <a:rPr lang="ru-RU" sz="1300" kern="1200" dirty="0" smtClean="0"/>
            <a:t> оценивание</a:t>
          </a:r>
          <a:endParaRPr lang="ru-RU" sz="1300" kern="1200" dirty="0"/>
        </a:p>
      </dsp:txBody>
      <dsp:txXfrm>
        <a:off x="234026" y="1199952"/>
        <a:ext cx="3276364" cy="3837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BD4EB1-A206-4A0B-9AD4-7B13A5A3D3B5}">
      <dsp:nvSpPr>
        <dsp:cNvPr id="0" name=""/>
        <dsp:cNvSpPr/>
      </dsp:nvSpPr>
      <dsp:spPr>
        <a:xfrm>
          <a:off x="3055643" y="392994"/>
          <a:ext cx="3290279" cy="3290279"/>
        </a:xfrm>
        <a:prstGeom prst="blockArc">
          <a:avLst>
            <a:gd name="adj1" fmla="val 11880000"/>
            <a:gd name="adj2" fmla="val 162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637661-3A23-4AC7-AA28-A2293F410216}">
      <dsp:nvSpPr>
        <dsp:cNvPr id="0" name=""/>
        <dsp:cNvSpPr/>
      </dsp:nvSpPr>
      <dsp:spPr>
        <a:xfrm>
          <a:off x="3055643" y="392994"/>
          <a:ext cx="3290279" cy="3290279"/>
        </a:xfrm>
        <a:prstGeom prst="blockArc">
          <a:avLst>
            <a:gd name="adj1" fmla="val 7560000"/>
            <a:gd name="adj2" fmla="val 1188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B6A12B-805B-49AA-ACE0-F92856F79BC8}">
      <dsp:nvSpPr>
        <dsp:cNvPr id="0" name=""/>
        <dsp:cNvSpPr/>
      </dsp:nvSpPr>
      <dsp:spPr>
        <a:xfrm>
          <a:off x="3055643" y="392994"/>
          <a:ext cx="3290279" cy="3290279"/>
        </a:xfrm>
        <a:prstGeom prst="blockArc">
          <a:avLst>
            <a:gd name="adj1" fmla="val 3240000"/>
            <a:gd name="adj2" fmla="val 756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98C939-D472-4AE5-8114-00B8B8FF0650}">
      <dsp:nvSpPr>
        <dsp:cNvPr id="0" name=""/>
        <dsp:cNvSpPr/>
      </dsp:nvSpPr>
      <dsp:spPr>
        <a:xfrm>
          <a:off x="3055643" y="392994"/>
          <a:ext cx="3290279" cy="3290279"/>
        </a:xfrm>
        <a:prstGeom prst="blockArc">
          <a:avLst>
            <a:gd name="adj1" fmla="val 20520000"/>
            <a:gd name="adj2" fmla="val 324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3446EF-D99E-43B8-A75A-3EC1AAFB13FB}">
      <dsp:nvSpPr>
        <dsp:cNvPr id="0" name=""/>
        <dsp:cNvSpPr/>
      </dsp:nvSpPr>
      <dsp:spPr>
        <a:xfrm>
          <a:off x="3055643" y="392994"/>
          <a:ext cx="3290279" cy="3290279"/>
        </a:xfrm>
        <a:prstGeom prst="blockArc">
          <a:avLst>
            <a:gd name="adj1" fmla="val 16200000"/>
            <a:gd name="adj2" fmla="val 2052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6EDFC-3B87-406D-B366-09BB6C626A2F}">
      <dsp:nvSpPr>
        <dsp:cNvPr id="0" name=""/>
        <dsp:cNvSpPr/>
      </dsp:nvSpPr>
      <dsp:spPr>
        <a:xfrm>
          <a:off x="3943992" y="1281343"/>
          <a:ext cx="1513582" cy="15135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solidFill>
                <a:srgbClr val="002060"/>
              </a:solidFill>
            </a:rPr>
            <a:t>Работы в области ОКО в РАО</a:t>
          </a:r>
        </a:p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solidFill>
              <a:srgbClr val="002060"/>
            </a:solidFill>
          </a:endParaRPr>
        </a:p>
      </dsp:txBody>
      <dsp:txXfrm>
        <a:off x="3943992" y="1281343"/>
        <a:ext cx="1513582" cy="1513582"/>
      </dsp:txXfrm>
    </dsp:sp>
    <dsp:sp modelId="{357590C1-4C34-44B9-A193-C7538014A233}">
      <dsp:nvSpPr>
        <dsp:cNvPr id="0" name=""/>
        <dsp:cNvSpPr/>
      </dsp:nvSpPr>
      <dsp:spPr>
        <a:xfrm>
          <a:off x="4171029" y="-98617"/>
          <a:ext cx="1059507" cy="105950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Метод. семинар РАО</a:t>
          </a:r>
          <a:endParaRPr lang="ru-RU" sz="1400" kern="1200" dirty="0"/>
        </a:p>
      </dsp:txBody>
      <dsp:txXfrm>
        <a:off x="4171029" y="-98617"/>
        <a:ext cx="1059507" cy="1059507"/>
      </dsp:txXfrm>
    </dsp:sp>
    <dsp:sp modelId="{ADE2E4A0-3249-4798-99A4-D07065A6C071}">
      <dsp:nvSpPr>
        <dsp:cNvPr id="0" name=""/>
        <dsp:cNvSpPr/>
      </dsp:nvSpPr>
      <dsp:spPr>
        <a:xfrm>
          <a:off x="5699374" y="1011790"/>
          <a:ext cx="1059507" cy="1059507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Сборник РАО по ОКО</a:t>
          </a:r>
          <a:endParaRPr lang="ru-RU" sz="1400" kern="1200" dirty="0"/>
        </a:p>
      </dsp:txBody>
      <dsp:txXfrm>
        <a:off x="5699374" y="1011790"/>
        <a:ext cx="1059507" cy="1059507"/>
      </dsp:txXfrm>
    </dsp:sp>
    <dsp:sp modelId="{3FAEBDD7-C302-4F2A-9563-79059B2E97B8}">
      <dsp:nvSpPr>
        <dsp:cNvPr id="0" name=""/>
        <dsp:cNvSpPr/>
      </dsp:nvSpPr>
      <dsp:spPr>
        <a:xfrm>
          <a:off x="5115598" y="2808468"/>
          <a:ext cx="1059507" cy="1059507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Банк данных по ОКО</a:t>
          </a:r>
          <a:endParaRPr lang="ru-RU" sz="1600" kern="1200" dirty="0"/>
        </a:p>
      </dsp:txBody>
      <dsp:txXfrm>
        <a:off x="5115598" y="2808468"/>
        <a:ext cx="1059507" cy="1059507"/>
      </dsp:txXfrm>
    </dsp:sp>
    <dsp:sp modelId="{EBCD9477-DECC-486E-BB79-DF54EF154236}">
      <dsp:nvSpPr>
        <dsp:cNvPr id="0" name=""/>
        <dsp:cNvSpPr/>
      </dsp:nvSpPr>
      <dsp:spPr>
        <a:xfrm>
          <a:off x="2987827" y="2579609"/>
          <a:ext cx="1536773" cy="1517225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Учебные мероприятия РТЦ ИУО РАО</a:t>
          </a:r>
          <a:endParaRPr lang="ru-RU" sz="1400" kern="1200" dirty="0"/>
        </a:p>
      </dsp:txBody>
      <dsp:txXfrm>
        <a:off x="2987827" y="2579609"/>
        <a:ext cx="1536773" cy="1517225"/>
      </dsp:txXfrm>
    </dsp:sp>
    <dsp:sp modelId="{0951ED05-A41D-4475-B954-14D685EA3BC8}">
      <dsp:nvSpPr>
        <dsp:cNvPr id="0" name=""/>
        <dsp:cNvSpPr/>
      </dsp:nvSpPr>
      <dsp:spPr>
        <a:xfrm>
          <a:off x="2385117" y="750521"/>
          <a:ext cx="1574639" cy="1582045"/>
        </a:xfrm>
        <a:prstGeom prst="ellipse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Междунар</a:t>
          </a:r>
          <a:r>
            <a:rPr lang="ru-RU" sz="1400" kern="1200" dirty="0" smtClean="0"/>
            <a:t>. и российские мониторинги КО</a:t>
          </a:r>
          <a:endParaRPr lang="ru-RU" sz="1400" kern="1200" dirty="0"/>
        </a:p>
      </dsp:txBody>
      <dsp:txXfrm>
        <a:off x="2385117" y="750521"/>
        <a:ext cx="1574639" cy="15820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391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После этого слайда делаем ещё 2 слайда про мониторинг Ковалёвой,</a:t>
            </a:r>
            <a:r>
              <a:rPr lang="ru-RU" baseline="0" dirty="0" smtClean="0"/>
              <a:t> стандарты и </a:t>
            </a:r>
            <a:r>
              <a:rPr lang="ru-RU" baseline="0" dirty="0" err="1" smtClean="0"/>
              <a:t>кометенции</a:t>
            </a:r>
            <a:r>
              <a:rPr lang="ru-RU" baseline="0" dirty="0" smtClean="0"/>
              <a:t>.</a:t>
            </a: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После этого слайда делаем ещё 2 слайда про мониторинг Ковалёвой,</a:t>
            </a:r>
            <a:r>
              <a:rPr lang="ru-RU" baseline="0" dirty="0" smtClean="0"/>
              <a:t> стандарты и </a:t>
            </a:r>
            <a:r>
              <a:rPr lang="ru-RU" baseline="0" dirty="0" err="1" smtClean="0"/>
              <a:t>кометенции</a:t>
            </a:r>
            <a:r>
              <a:rPr lang="ru-RU" baseline="0" dirty="0" smtClean="0"/>
              <a:t>.</a:t>
            </a: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После этого слайда делаем ещё 2 слайда про мониторинг Ковалёвой,</a:t>
            </a:r>
            <a:r>
              <a:rPr lang="ru-RU" baseline="0" dirty="0" smtClean="0"/>
              <a:t> стандарты и компетенции.</a:t>
            </a: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18-15а</a:t>
            </a:r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21-15б</a:t>
            </a:r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22-15в</a:t>
            </a:r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02.02.2012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uorao.ru/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orldbank.org/" TargetMode="External"/><Relationship Id="rId5" Type="http://schemas.openxmlformats.org/officeDocument/2006/relationships/image" Target="../media/image3.png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rtc-edu.ru/resources/databank" TargetMode="Externa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rtc-edu.ru/trainings/study/109" TargetMode="External"/><Relationship Id="rId5" Type="http://schemas.openxmlformats.org/officeDocument/2006/relationships/hyperlink" Target="http://www.rtc-edu.ru/trainings/study/102" TargetMode="External"/><Relationship Id="rId4" Type="http://schemas.openxmlformats.org/officeDocument/2006/relationships/hyperlink" Target="http://www.rtc-edu.ru/trainings/study/81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image" Target="../media/image10.jpeg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12" Type="http://schemas.openxmlformats.org/officeDocument/2006/relationships/hyperlink" Target="http://000000.appee.ru/media/w400_c8059c8c4b1403889236be74fdaf6405.jp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9.png"/><Relationship Id="rId5" Type="http://schemas.openxmlformats.org/officeDocument/2006/relationships/diagramLayout" Target="../diagrams/layout1.xml"/><Relationship Id="rId15" Type="http://schemas.openxmlformats.org/officeDocument/2006/relationships/image" Target="../media/image11.jpeg"/><Relationship Id="rId10" Type="http://schemas.openxmlformats.org/officeDocument/2006/relationships/image" Target="../media/image8.jpeg"/><Relationship Id="rId4" Type="http://schemas.openxmlformats.org/officeDocument/2006/relationships/diagramData" Target="../diagrams/data1.xml"/><Relationship Id="rId9" Type="http://schemas.openxmlformats.org/officeDocument/2006/relationships/image" Target="../media/image7.png"/><Relationship Id="rId14" Type="http://schemas.openxmlformats.org/officeDocument/2006/relationships/hyperlink" Target="http://sch936.edusite.ru/DswMedia/svidetel-stvoogosudarstvennoyakkreditacii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496" y="1347614"/>
            <a:ext cx="8999984" cy="2736304"/>
          </a:xfrm>
        </p:spPr>
        <p:txBody>
          <a:bodyPr/>
          <a:lstStyle/>
          <a:p>
            <a:r>
              <a:rPr lang="ru-RU" sz="3200" dirty="0" smtClean="0">
                <a:solidFill>
                  <a:srgbClr val="FFFF00"/>
                </a:solidFill>
              </a:rPr>
              <a:t>ВЕБИНАР</a:t>
            </a: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2800" i="1" dirty="0" smtClean="0">
                <a:solidFill>
                  <a:schemeClr val="bg1"/>
                </a:solidFill>
              </a:rPr>
              <a:t>Исследовательские аспекты построения общероссийской системы оценки качества образования: задачи в зоне ближайшего развития</a:t>
            </a:r>
            <a:br>
              <a:rPr lang="ru-RU" sz="2800" i="1" dirty="0" smtClean="0">
                <a:solidFill>
                  <a:schemeClr val="bg1"/>
                </a:solidFill>
              </a:rPr>
            </a:br>
            <a:r>
              <a:rPr lang="ru-RU" sz="1000" i="1" dirty="0" smtClean="0">
                <a:solidFill>
                  <a:schemeClr val="bg1"/>
                </a:solidFill>
              </a:rPr>
              <a:t/>
            </a:r>
            <a:br>
              <a:rPr lang="ru-RU" sz="1000" i="1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rgbClr val="FFFF00"/>
                </a:solidFill>
              </a:rPr>
              <a:t>3 февраля 2012 года</a:t>
            </a: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endParaRPr lang="ru-RU" sz="3200" i="1" dirty="0" smtClean="0">
              <a:solidFill>
                <a:schemeClr val="bg1"/>
              </a:solidFill>
            </a:endParaRP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8"/>
          <p:cNvSpPr>
            <a:spLocks noChangeArrowheads="1"/>
          </p:cNvSpPr>
          <p:nvPr/>
        </p:nvSpPr>
        <p:spPr bwMode="auto">
          <a:xfrm>
            <a:off x="2843808" y="3795886"/>
            <a:ext cx="6033885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r">
              <a:lnSpc>
                <a:spcPct val="9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В.А. </a:t>
            </a:r>
            <a:r>
              <a:rPr lang="ru-RU" sz="1600" b="1" dirty="0" err="1" smtClean="0">
                <a:solidFill>
                  <a:schemeClr val="bg1"/>
                </a:solidFill>
              </a:rPr>
              <a:t>Болотов</a:t>
            </a:r>
            <a:endParaRPr lang="ru-RU" sz="1600" b="1" dirty="0" smtClean="0">
              <a:solidFill>
                <a:schemeClr val="bg1"/>
              </a:solidFill>
            </a:endParaRPr>
          </a:p>
          <a:p>
            <a:pPr marL="457200" indent="-457200" algn="r">
              <a:lnSpc>
                <a:spcPct val="90000"/>
              </a:lnSpc>
            </a:pPr>
            <a:r>
              <a:rPr lang="ru-RU" sz="1600" dirty="0" smtClean="0">
                <a:solidFill>
                  <a:schemeClr val="bg1"/>
                </a:solidFill>
              </a:rPr>
              <a:t>вице-президент РАО, академик РАО, д.п.н.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1976" y="150422"/>
            <a:ext cx="73803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Российский тренинговый центр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Института управления образованием РАО</a:t>
            </a:r>
            <a:endParaRPr lang="ru-RU" sz="20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2" descr="http://www.rtc-edu.ru/sites/default/files/pict/wb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7740" y="4577088"/>
            <a:ext cx="428628" cy="428628"/>
          </a:xfrm>
          <a:prstGeom prst="rect">
            <a:avLst/>
          </a:prstGeom>
          <a:noFill/>
        </p:spPr>
      </p:pic>
      <p:pic>
        <p:nvPicPr>
          <p:cNvPr id="16" name="Picture 4" descr="Описание: лого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74240" y="4577088"/>
            <a:ext cx="988516" cy="417804"/>
          </a:xfrm>
          <a:prstGeom prst="rect">
            <a:avLst/>
          </a:prstGeom>
          <a:noFill/>
        </p:spPr>
      </p:pic>
      <p:pic>
        <p:nvPicPr>
          <p:cNvPr id="17" name="Picture 10" descr="img6911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330" y="4587974"/>
            <a:ext cx="356035" cy="41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ОЦЕНКА ИНДИВИДУАЛЬНЫХ ДОСТИЖЕНИЙ УЧАЩИХСЯ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367240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                           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Портфолио </a:t>
            </a:r>
            <a:endParaRPr lang="ru-RU" sz="2800" kern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algn="just">
              <a:spcBef>
                <a:spcPct val="20000"/>
              </a:spcBef>
              <a:defRPr/>
            </a:pPr>
            <a:endParaRPr lang="ru-RU" sz="2800" kern="0" dirty="0" smtClean="0">
              <a:latin typeface="+mn-lt"/>
              <a:cs typeface="+mn-cs"/>
            </a:endParaRPr>
          </a:p>
          <a:p>
            <a:pPr marL="457200" indent="-457200" algn="just">
              <a:spcBef>
                <a:spcPct val="20000"/>
              </a:spcBef>
              <a:defRPr/>
            </a:pPr>
            <a:r>
              <a:rPr lang="ru-RU" sz="2800" kern="0" dirty="0" smtClean="0">
                <a:latin typeface="+mn-lt"/>
                <a:cs typeface="+mn-cs"/>
              </a:rPr>
              <a:t>	Для участия во внешних конкурсных процедурах – подтвержденные результаты олимпиад, соревнований, </a:t>
            </a:r>
            <a:r>
              <a:rPr lang="ru-RU" sz="2800" kern="0" dirty="0" err="1" smtClean="0">
                <a:latin typeface="+mn-lt"/>
                <a:cs typeface="+mn-cs"/>
              </a:rPr>
              <a:t>внеучебной</a:t>
            </a:r>
            <a:r>
              <a:rPr lang="ru-RU" sz="2800" kern="0" dirty="0" smtClean="0">
                <a:latin typeface="+mn-lt"/>
                <a:cs typeface="+mn-cs"/>
              </a:rPr>
              <a:t> деятельности. Пользователь – организация, проводящая конкурсный отбор.</a:t>
            </a:r>
            <a:endParaRPr lang="ru-RU" sz="28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191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МОНИТОРИНГИ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3672408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Оценка положения дел по различным аспектам на уровне образовательного учреждения и системы ОУ.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Оценка не только когнитивных (ЗУН и компетенции), но результатов социализации, воспитания и т.п.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ru-RU" sz="2800" kern="0" dirty="0"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endParaRPr lang="ru-RU" sz="28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064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ОЦЕНКА КОМПЕТЕНЦИЙ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367240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                            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Компетенции</a:t>
            </a:r>
          </a:p>
          <a:p>
            <a:pPr>
              <a:lnSpc>
                <a:spcPct val="90000"/>
              </a:lnSpc>
            </a:pPr>
            <a:endParaRPr lang="ru-RU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«грамотность» по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PIRLS –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интерпретация текстов, их использование, конструирование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«грамотность»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PISA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– использование школьных знаний за пределами школьных сюжетов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овые стандарты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ru-RU" sz="2800" kern="0" dirty="0"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</a:pPr>
            <a:endParaRPr lang="ru-RU" sz="28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064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ОЦЕНКА ШКОЛ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3672408"/>
          </a:xfrm>
          <a:prstGeom prst="rect">
            <a:avLst/>
          </a:prstGeo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400" b="1" dirty="0" smtClean="0">
                <a:latin typeface="Arial" charset="0"/>
              </a:rPr>
              <a:t>На федеральном и региональном уровнях: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>
                <a:latin typeface="Arial" charset="0"/>
              </a:rPr>
              <a:t>- Совершенствование </a:t>
            </a:r>
            <a:r>
              <a:rPr lang="ru-RU" sz="2400" dirty="0" err="1" smtClean="0">
                <a:solidFill>
                  <a:srgbClr val="CC0000"/>
                </a:solidFill>
                <a:latin typeface="Arial" charset="0"/>
              </a:rPr>
              <a:t>аккредитационных</a:t>
            </a:r>
            <a:r>
              <a:rPr lang="ru-RU" sz="2400" dirty="0" smtClean="0">
                <a:solidFill>
                  <a:srgbClr val="CC0000"/>
                </a:solidFill>
                <a:latin typeface="Arial" charset="0"/>
              </a:rPr>
              <a:t> показателей</a:t>
            </a:r>
            <a:r>
              <a:rPr lang="ru-RU" sz="2400" dirty="0" smtClean="0">
                <a:latin typeface="Arial" charset="0"/>
              </a:rPr>
              <a:t> (оценка эффективности школ в решении проблем воспитания, здоровья, социализации учащихся)</a:t>
            </a:r>
          </a:p>
          <a:p>
            <a:pPr algn="just">
              <a:spcAft>
                <a:spcPts val="600"/>
              </a:spcAft>
            </a:pPr>
            <a:r>
              <a:rPr lang="ru-RU" sz="2400" dirty="0" smtClean="0">
                <a:latin typeface="Arial" charset="0"/>
              </a:rPr>
              <a:t>- Создание</a:t>
            </a:r>
            <a:r>
              <a:rPr lang="ru-RU" sz="2400" dirty="0" smtClean="0"/>
              <a:t> </a:t>
            </a:r>
            <a:r>
              <a:rPr lang="ru-RU" sz="2400" dirty="0" smtClean="0">
                <a:latin typeface="Arial" charset="0"/>
              </a:rPr>
              <a:t>банка </a:t>
            </a:r>
            <a:r>
              <a:rPr lang="ru-RU" sz="2400" dirty="0" smtClean="0">
                <a:solidFill>
                  <a:srgbClr val="CC0000"/>
                </a:solidFill>
                <a:latin typeface="Arial" charset="0"/>
              </a:rPr>
              <a:t>аттестационных</a:t>
            </a:r>
            <a:r>
              <a:rPr lang="ru-RU" sz="2400" dirty="0" smtClean="0">
                <a:solidFill>
                  <a:srgbClr val="CC0000"/>
                </a:solidFill>
              </a:rPr>
              <a:t> </a:t>
            </a:r>
            <a:r>
              <a:rPr lang="ru-RU" sz="24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материалов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spcAft>
                <a:spcPts val="600"/>
              </a:spcAft>
            </a:pPr>
            <a:r>
              <a:rPr lang="ru-RU" sz="2400" dirty="0" smtClean="0">
                <a:latin typeface="Arial" charset="0"/>
              </a:rPr>
              <a:t>- Разработка и апробация </a:t>
            </a:r>
            <a:r>
              <a:rPr lang="ru-RU" sz="2400" dirty="0" smtClean="0">
                <a:solidFill>
                  <a:srgbClr val="CC0000"/>
                </a:solidFill>
                <a:latin typeface="Arial" charset="0"/>
              </a:rPr>
              <a:t>информационных технологий</a:t>
            </a:r>
            <a:r>
              <a:rPr lang="ru-RU" sz="2400" dirty="0" smtClean="0">
                <a:latin typeface="Arial" charset="0"/>
              </a:rPr>
              <a:t> в процедуре аккредитации школ</a:t>
            </a:r>
          </a:p>
          <a:p>
            <a:pPr algn="just"/>
            <a:r>
              <a:rPr lang="ru-RU" sz="2400" dirty="0" smtClean="0">
                <a:latin typeface="Arial" charset="0"/>
              </a:rPr>
              <a:t>- Мониторинги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dirty="0" smtClean="0">
                <a:latin typeface="Arial" charset="0"/>
              </a:rPr>
              <a:t>     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8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8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ОЦЕНКА РЕГИОНАЛЬНЫХ И МУНИЦИПАЛЬНЫХ СИСТЕМ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3672408"/>
          </a:xfrm>
          <a:prstGeom prst="rect">
            <a:avLst/>
          </a:prstGeo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Разработана система оценки эффективности образовательных систем на основе </a:t>
            </a:r>
            <a:r>
              <a:rPr lang="ru-RU" sz="24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индикаторов и показателей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включая оценку социализации и здоровья учащихся  (апробирована в </a:t>
            </a:r>
            <a:r>
              <a:rPr lang="ru-RU" sz="24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14 регионах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pPr algn="just">
              <a:buFont typeface="Arial" charset="0"/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charset="0"/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Начата разработка инструментария для проведения </a:t>
            </a:r>
            <a:r>
              <a:rPr lang="ru-RU" sz="24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мониторинговых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исследований по отдельным предметам и компетенциям в основной школе</a:t>
            </a:r>
          </a:p>
          <a:p>
            <a:pPr algn="just">
              <a:buFont typeface="Arial" charset="0"/>
              <a:buNone/>
            </a:pPr>
            <a:endParaRPr lang="ru-RU" sz="9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dirty="0" smtClean="0">
                <a:latin typeface="Arial" charset="0"/>
              </a:rPr>
              <a:t>     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8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8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Мониторинг в начальной школе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03598"/>
            <a:ext cx="8891588" cy="3939902"/>
          </a:xfrm>
          <a:prstGeom prst="rect">
            <a:avLst/>
          </a:prstGeo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ru-RU" sz="2000" dirty="0" smtClean="0">
                <a:latin typeface="+mj-lt"/>
                <a:cs typeface="Arial" pitchFamily="34" charset="0"/>
              </a:rPr>
              <a:t>Разработка инструментария и процедур оценки качества начального общего образования в соответствии с федеральными государственными образовательными стандартами (рук. Ковалёва Г.С.).</a:t>
            </a:r>
          </a:p>
          <a:p>
            <a:pPr algn="just">
              <a:buFont typeface="Arial" charset="0"/>
              <a:buNone/>
            </a:pPr>
            <a:endParaRPr lang="ru-RU" sz="2000" dirty="0" smtClean="0">
              <a:latin typeface="+mj-lt"/>
              <a:cs typeface="Arial" pitchFamily="34" charset="0"/>
            </a:endParaRPr>
          </a:p>
          <a:p>
            <a:pPr algn="just">
              <a:buFont typeface="Arial" charset="0"/>
              <a:buNone/>
            </a:pPr>
            <a:r>
              <a:rPr lang="ru-RU" sz="2000" dirty="0" smtClean="0">
                <a:latin typeface="+mj-lt"/>
                <a:cs typeface="Arial" pitchFamily="34" charset="0"/>
              </a:rPr>
              <a:t>Цель </a:t>
            </a:r>
            <a:r>
              <a:rPr lang="ru-RU" sz="2000" b="1" dirty="0" smtClean="0">
                <a:latin typeface="+mj-lt"/>
                <a:cs typeface="Arial" pitchFamily="34" charset="0"/>
              </a:rPr>
              <a:t>- получение </a:t>
            </a:r>
            <a:r>
              <a:rPr lang="ru-RU" sz="2000" dirty="0" smtClean="0">
                <a:latin typeface="+mj-lt"/>
                <a:cs typeface="Arial" pitchFamily="34" charset="0"/>
              </a:rPr>
              <a:t>достоверной информации о состоянии системы начального образования на разных уровнях и тенденциях ее изменения, а также факторах, влияющих на качество начального образования.</a:t>
            </a:r>
          </a:p>
          <a:p>
            <a:pPr algn="just">
              <a:buFont typeface="Arial" charset="0"/>
              <a:buNone/>
            </a:pPr>
            <a:endParaRPr lang="ru-RU" sz="2000" dirty="0" smtClean="0">
              <a:latin typeface="+mj-lt"/>
              <a:cs typeface="Arial" pitchFamily="34" charset="0"/>
            </a:endParaRPr>
          </a:p>
          <a:p>
            <a:pPr algn="just">
              <a:buFont typeface="Arial" charset="0"/>
              <a:buNone/>
            </a:pPr>
            <a:r>
              <a:rPr lang="ru-RU" sz="2000" b="1" dirty="0" smtClean="0">
                <a:latin typeface="+mj-lt"/>
                <a:cs typeface="Arial" pitchFamily="34" charset="0"/>
              </a:rPr>
              <a:t>Оцениваются</a:t>
            </a:r>
            <a:r>
              <a:rPr lang="ru-RU" sz="2000" dirty="0" smtClean="0">
                <a:latin typeface="+mj-lt"/>
                <a:cs typeface="Arial" pitchFamily="34" charset="0"/>
              </a:rPr>
              <a:t> </a:t>
            </a:r>
            <a:r>
              <a:rPr lang="ru-RU" sz="2000" dirty="0" smtClean="0">
                <a:latin typeface="+mj-lt"/>
              </a:rPr>
              <a:t>планируемые результаты освоения образовательной программы начального образования (разделы «Выпускник научится» и «Выпускник получит возможность научиться»), а также требования ФГОС к условиям реализации основной образовательной программы начального образования.</a:t>
            </a:r>
            <a:endParaRPr lang="ru-RU" sz="2000" dirty="0" smtClean="0">
              <a:latin typeface="+mj-lt"/>
              <a:cs typeface="Arial" pitchFamily="34" charset="0"/>
            </a:endParaRPr>
          </a:p>
          <a:p>
            <a:pPr algn="just">
              <a:buFont typeface="Arial" charset="0"/>
              <a:buNone/>
            </a:pPr>
            <a:endParaRPr lang="ru-RU" sz="2000" dirty="0" smtClean="0">
              <a:latin typeface="+mj-lt"/>
              <a:cs typeface="Arial" pitchFamily="34" charset="0"/>
            </a:endParaRPr>
          </a:p>
          <a:p>
            <a:pPr algn="just">
              <a:buFont typeface="Arial" charset="0"/>
              <a:buNone/>
            </a:pPr>
            <a:endParaRPr lang="ru-RU" sz="2000" dirty="0" smtClean="0">
              <a:latin typeface="+mj-lt"/>
              <a:cs typeface="Arial" pitchFamily="34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000" dirty="0" smtClean="0">
                <a:latin typeface="+mj-lt"/>
                <a:cs typeface="Arial" pitchFamily="34" charset="0"/>
              </a:rPr>
              <a:t>     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000" kern="0" dirty="0">
              <a:latin typeface="+mj-lt"/>
              <a:cs typeface="Arial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000" kern="0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ФГОС нового поколения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03598"/>
            <a:ext cx="8891588" cy="864096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2400" dirty="0" smtClean="0">
                <a:latin typeface="+mj-lt"/>
                <a:cs typeface="Arial" pitchFamily="34" charset="0"/>
              </a:rPr>
              <a:t>Требования ФГОС - </a:t>
            </a:r>
            <a:r>
              <a:rPr lang="ru-RU" sz="2400" dirty="0" smtClean="0">
                <a:solidFill>
                  <a:srgbClr val="FF0000"/>
                </a:solidFill>
              </a:rPr>
              <a:t>овладение системой учебных действий с изучаемым материалом.</a:t>
            </a:r>
          </a:p>
          <a:p>
            <a:pPr algn="just">
              <a:buFont typeface="Arial" charset="0"/>
              <a:buNone/>
            </a:pPr>
            <a:endParaRPr lang="ru-RU" sz="1400" dirty="0" smtClean="0">
              <a:latin typeface="+mj-lt"/>
              <a:cs typeface="Arial" pitchFamily="34" charset="0"/>
            </a:endParaRPr>
          </a:p>
          <a:p>
            <a:pPr algn="just">
              <a:buFont typeface="Arial" charset="0"/>
              <a:buNone/>
            </a:pPr>
            <a:endParaRPr lang="ru-RU" sz="900" dirty="0" smtClean="0">
              <a:latin typeface="+mj-lt"/>
              <a:cs typeface="Arial" pitchFamily="34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dirty="0" smtClean="0">
                <a:latin typeface="+mj-lt"/>
              </a:rPr>
              <a:t>     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800" kern="0" dirty="0">
              <a:latin typeface="+mj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800" kern="0" dirty="0">
              <a:latin typeface="+mj-lt"/>
              <a:cs typeface="+mn-cs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1259632" y="3723878"/>
            <a:ext cx="3888432" cy="121704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z="2400" dirty="0">
                <a:latin typeface="Tahoma" pitchFamily="34" charset="0"/>
                <a:cs typeface="Arial" pitchFamily="34" charset="0"/>
              </a:rPr>
              <a:t> </a:t>
            </a:r>
            <a:r>
              <a:rPr lang="ru-RU" sz="2800" u="sng" dirty="0" smtClean="0">
                <a:latin typeface="Tahoma" pitchFamily="34" charset="0"/>
                <a:cs typeface="Arial" pitchFamily="34" charset="0"/>
              </a:rPr>
              <a:t>личностные:</a:t>
            </a:r>
            <a:endParaRPr lang="ru-RU" sz="2800" u="sng" dirty="0">
              <a:latin typeface="Tahoma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ru-RU" dirty="0">
                <a:latin typeface="Tahoma" pitchFamily="34" charset="0"/>
                <a:cs typeface="Arial" pitchFamily="34" charset="0"/>
              </a:rPr>
              <a:t>самоопределение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ru-RU" dirty="0" err="1">
                <a:latin typeface="Tahoma" pitchFamily="34" charset="0"/>
                <a:cs typeface="Arial" pitchFamily="34" charset="0"/>
              </a:rPr>
              <a:t>смыслообразование</a:t>
            </a:r>
            <a:endParaRPr lang="ru-RU" dirty="0">
              <a:latin typeface="Tahoma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ru-RU" dirty="0" smtClean="0">
                <a:latin typeface="Tahoma" pitchFamily="34" charset="0"/>
                <a:cs typeface="Arial" pitchFamily="34" charset="0"/>
              </a:rPr>
              <a:t>морально-этическая ориентация</a:t>
            </a:r>
            <a:endParaRPr lang="ru-RU" dirty="0">
              <a:latin typeface="Tahoma" pitchFamily="34" charset="0"/>
              <a:cs typeface="Arial" pitchFamily="34" charset="0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5508104" y="3723878"/>
            <a:ext cx="3095501" cy="122498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u="sng" dirty="0" err="1" smtClean="0">
                <a:latin typeface="Tahoma" pitchFamily="34" charset="0"/>
                <a:cs typeface="Arial" pitchFamily="34" charset="0"/>
              </a:rPr>
              <a:t>метапредметные</a:t>
            </a:r>
            <a:r>
              <a:rPr lang="ru-RU" sz="2800" u="sng" dirty="0" smtClean="0">
                <a:latin typeface="Tahoma" pitchFamily="34" charset="0"/>
                <a:cs typeface="Arial" pitchFamily="34" charset="0"/>
              </a:rPr>
              <a:t>:</a:t>
            </a:r>
            <a:endParaRPr lang="ru-RU" sz="2800" u="sng" dirty="0">
              <a:latin typeface="Tahoma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buFontTx/>
              <a:buChar char="•"/>
            </a:pPr>
            <a:r>
              <a:rPr lang="ru-RU" sz="1600" dirty="0">
                <a:latin typeface="Tahoma" pitchFamily="34" charset="0"/>
                <a:cs typeface="Arial" pitchFamily="34" charset="0"/>
              </a:rPr>
              <a:t>регулятивные</a:t>
            </a:r>
          </a:p>
          <a:p>
            <a:pPr algn="ctr">
              <a:lnSpc>
                <a:spcPct val="90000"/>
              </a:lnSpc>
              <a:buFontTx/>
              <a:buChar char="•"/>
            </a:pPr>
            <a:r>
              <a:rPr lang="ru-RU" sz="1600" dirty="0">
                <a:latin typeface="Tahoma" pitchFamily="34" charset="0"/>
                <a:cs typeface="Arial" pitchFamily="34" charset="0"/>
              </a:rPr>
              <a:t>коммуникативные</a:t>
            </a:r>
          </a:p>
          <a:p>
            <a:pPr algn="ctr">
              <a:lnSpc>
                <a:spcPct val="90000"/>
              </a:lnSpc>
              <a:buFontTx/>
              <a:buChar char="•"/>
            </a:pPr>
            <a:r>
              <a:rPr lang="ru-RU" sz="1600" dirty="0">
                <a:latin typeface="Tahoma" pitchFamily="34" charset="0"/>
                <a:cs typeface="Arial" pitchFamily="34" charset="0"/>
              </a:rPr>
              <a:t>познавательные </a:t>
            </a: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3563888" y="1923678"/>
            <a:ext cx="3887788" cy="1513334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dirty="0">
                <a:latin typeface="Tahoma" pitchFamily="34" charset="0"/>
                <a:cs typeface="Arial" pitchFamily="34" charset="0"/>
              </a:rPr>
              <a:t> </a:t>
            </a:r>
            <a:r>
              <a:rPr lang="ru-RU" sz="2800" u="sng" dirty="0" smtClean="0">
                <a:latin typeface="Tahoma" pitchFamily="34" charset="0"/>
                <a:cs typeface="Arial" pitchFamily="34" charset="0"/>
              </a:rPr>
              <a:t>предметные:</a:t>
            </a:r>
            <a:endParaRPr lang="ru-RU" sz="2000" dirty="0">
              <a:latin typeface="Tahoma" pitchFamily="34" charset="0"/>
              <a:cs typeface="Arial" pitchFamily="34" charset="0"/>
            </a:endParaRPr>
          </a:p>
          <a:p>
            <a:pPr algn="ctr"/>
            <a:r>
              <a:rPr lang="ru-RU" sz="1600" dirty="0">
                <a:latin typeface="Tahoma" pitchFamily="34" charset="0"/>
                <a:cs typeface="Arial" pitchFamily="34" charset="0"/>
              </a:rPr>
              <a:t>освоение, преобразование</a:t>
            </a:r>
          </a:p>
          <a:p>
            <a:pPr algn="ctr"/>
            <a:r>
              <a:rPr lang="ru-RU" sz="1600" dirty="0">
                <a:latin typeface="Tahoma" pitchFamily="34" charset="0"/>
                <a:cs typeface="Arial" pitchFamily="34" charset="0"/>
              </a:rPr>
              <a:t>и применение знаний</a:t>
            </a:r>
          </a:p>
          <a:p>
            <a:pPr algn="ctr"/>
            <a:r>
              <a:rPr lang="ru-RU" sz="1600" dirty="0">
                <a:latin typeface="Tahoma" pitchFamily="34" charset="0"/>
                <a:cs typeface="Arial" pitchFamily="34" charset="0"/>
              </a:rPr>
              <a:t>на основе имеющихся знаний и</a:t>
            </a:r>
          </a:p>
          <a:p>
            <a:pPr algn="ctr"/>
            <a:r>
              <a:rPr lang="ru-RU" sz="1600" dirty="0">
                <a:latin typeface="Tahoma" pitchFamily="34" charset="0"/>
                <a:cs typeface="Arial" pitchFamily="34" charset="0"/>
              </a:rPr>
              <a:t>познавательных учебных действий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51520" y="2283718"/>
            <a:ext cx="2880320" cy="783704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2400" b="1" i="1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Образовательные результаты</a:t>
            </a:r>
            <a:endParaRPr lang="ru-RU" sz="2400" b="1" i="1" dirty="0" smtClean="0">
              <a:solidFill>
                <a:srgbClr val="0070C0"/>
              </a:solidFill>
            </a:endParaRPr>
          </a:p>
          <a:p>
            <a:pPr algn="just">
              <a:buFont typeface="Arial" charset="0"/>
              <a:buNone/>
            </a:pPr>
            <a:endParaRPr lang="ru-RU" sz="1400" b="1" i="1" dirty="0" smtClean="0">
              <a:solidFill>
                <a:srgbClr val="0070C0"/>
              </a:solidFill>
              <a:latin typeface="+mj-lt"/>
              <a:cs typeface="Arial" pitchFamily="34" charset="0"/>
            </a:endParaRPr>
          </a:p>
          <a:p>
            <a:pPr algn="just">
              <a:buFont typeface="Arial" charset="0"/>
              <a:buNone/>
            </a:pPr>
            <a:endParaRPr lang="ru-RU" sz="900" b="1" i="1" dirty="0" smtClean="0">
              <a:solidFill>
                <a:srgbClr val="0070C0"/>
              </a:solidFill>
              <a:latin typeface="+mj-lt"/>
              <a:cs typeface="Arial" pitchFamily="34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b="1" i="1" dirty="0" smtClean="0">
                <a:solidFill>
                  <a:srgbClr val="0070C0"/>
                </a:solidFill>
                <a:latin typeface="+mj-lt"/>
              </a:rPr>
              <a:t>     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800" b="1" i="1" kern="0" dirty="0">
              <a:solidFill>
                <a:srgbClr val="0070C0"/>
              </a:solidFill>
              <a:latin typeface="+mj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800" b="1" i="1" kern="0" dirty="0">
              <a:solidFill>
                <a:srgbClr val="0070C0"/>
              </a:solidFill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ИСПОЛЬЗОВАНИЕ РЕЗУЛЬТАТОВ ДЛЯ УПРАВЛЕНИЯ КАЧЕСТВОМ ОБРАЗОВАНИЯ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367240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dirty="0" smtClean="0">
                <a:latin typeface="Arial" charset="0"/>
              </a:rPr>
              <a:t>     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8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800" kern="0" dirty="0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528388"/>
            <a:ext cx="8784976" cy="239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На федеральном уровне: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400" dirty="0" smtClean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для разработки образовательных стандартов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для разработки примерных образовательных программ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для разработки учебников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для оценки эффективной работы региональных органов</a:t>
            </a:r>
          </a:p>
          <a:p>
            <a:pPr algn="just">
              <a:lnSpc>
                <a:spcPct val="8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исполнительной власти субъектов Российской Федерации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ИСПОЛЬЗОВАНИЕ РЕЗУЛЬТАТОВ ДЛЯ УПРАВЛЕНИЯ КАЧЕСТВОМ ОБРАЗОВАНИЯ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367240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dirty="0" smtClean="0">
                <a:latin typeface="Arial" charset="0"/>
              </a:rPr>
              <a:t>     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8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800" kern="0" dirty="0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275606"/>
            <a:ext cx="8784976" cy="365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На региональном и школьном уровнях: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400" dirty="0" smtClean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для оценки деятельности учителя (в том числе и в распределении стимулирующей части заработной платы); </a:t>
            </a:r>
          </a:p>
          <a:p>
            <a:pPr algn="just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для аккредитация образовательного учреждения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для разработки программ развития образовательных учреждений;</a:t>
            </a:r>
          </a:p>
          <a:p>
            <a:pPr algn="just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для оценки эффективности управления образовательной сетью;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для системы подготовки педагогических кадров и повышения квалификации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ОЦЕНКА КАЧЕСТВА ПРОФЕССИОНАЛЬНОГО ОБРАЗОВАНИЯ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419622"/>
            <a:ext cx="8891588" cy="2952328"/>
          </a:xfrm>
          <a:prstGeom prst="rect">
            <a:avLst/>
          </a:prstGeom>
        </p:spPr>
        <p:txBody>
          <a:bodyPr/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ru-RU" sz="2800" dirty="0" smtClean="0">
                <a:latin typeface="Arial" charset="0"/>
              </a:rPr>
              <a:t> Оценка индивидуальных достижений выпускников – образовательных, научных, </a:t>
            </a:r>
            <a:r>
              <a:rPr lang="ru-RU" sz="2800" b="1" dirty="0" smtClean="0">
                <a:latin typeface="Arial" charset="0"/>
              </a:rPr>
              <a:t>квалификационных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ru-RU" sz="2800" dirty="0" smtClean="0">
                <a:latin typeface="Arial" charset="0"/>
              </a:rPr>
              <a:t> Оценка образовательных учреждений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ru-RU" sz="2800" dirty="0" smtClean="0">
                <a:latin typeface="Arial" charset="0"/>
              </a:rPr>
              <a:t> Оценка образовательных программ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ru-RU" sz="2800" dirty="0" smtClean="0">
                <a:latin typeface="Arial" charset="0"/>
              </a:rPr>
              <a:t> Мониторинги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8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8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smtClean="0">
                <a:solidFill>
                  <a:schemeClr val="bg1"/>
                </a:solidFill>
              </a:rPr>
              <a:t>КАЧЕСТВО </a:t>
            </a:r>
            <a:r>
              <a:rPr lang="ru-RU" sz="3200" dirty="0" smtClean="0">
                <a:solidFill>
                  <a:schemeClr val="bg1"/>
                </a:solidFill>
              </a:rPr>
              <a:t>ОБРАЗОВАНИЯ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3312368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Качество образования -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характеристика системы образования, отражающая </a:t>
            </a:r>
            <a:r>
              <a:rPr lang="ru-RU" sz="28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степень соответствия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реальных достигаемых образовательных результатов и условий обеспечения образовательного процесса нормативным </a:t>
            </a:r>
            <a:r>
              <a:rPr lang="ru-RU" sz="28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требованиям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социальным и личностным </a:t>
            </a:r>
            <a:r>
              <a:rPr lang="ru-RU" sz="28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ожиданиям</a:t>
            </a:r>
            <a:endParaRPr lang="ru-RU" sz="2800" kern="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8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8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БАНК ДАННЫХ ПО ОКО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07504" y="1203325"/>
            <a:ext cx="8892480" cy="3744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just" defTabSz="36000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2800" i="1" dirty="0" smtClean="0"/>
              <a:t>Банк данных работ, проводимых в России на федеральном и региональном уровнях в области оценки и управления качеством образования.</a:t>
            </a:r>
          </a:p>
          <a:p>
            <a:pPr algn="just" defTabSz="360000" fontAlgn="auto">
              <a:spcBef>
                <a:spcPts val="600"/>
              </a:spcBef>
              <a:spcAft>
                <a:spcPts val="0"/>
              </a:spcAft>
              <a:defRPr/>
            </a:pPr>
            <a:endParaRPr kumimoji="0" lang="ru-RU" sz="2800" b="0" i="1" u="none" strike="noStrike" kern="1200" cap="none" spc="0" normalizeH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just" defTabSz="36000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2800" i="1" noProof="0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На сегодняшний день</a:t>
            </a:r>
          </a:p>
          <a:p>
            <a:pPr algn="just" defTabSz="36000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kumimoji="0" lang="ru-RU" sz="2800" b="0" i="1" u="none" strike="noStrike" kern="1200" cap="none" spc="0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128 наименований работ из 37 регионов РФ, а также РАО и НИУ ВШЭ</a:t>
            </a:r>
          </a:p>
          <a:p>
            <a:pPr algn="just" defTabSz="36000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800" dirty="0" smtClean="0">
                <a:hlinkClick r:id="rId4"/>
              </a:rPr>
              <a:t>www.rtc-edu.ru/resources/databank</a:t>
            </a:r>
            <a:endParaRPr kumimoji="0" lang="ru-RU" sz="2800" b="0" i="0" u="none" strike="noStrike" kern="1200" cap="none" spc="0" normalizeH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en-US" sz="3200" dirty="0" smtClean="0">
                <a:solidFill>
                  <a:srgbClr val="FFFF00"/>
                </a:solidFill>
              </a:rPr>
              <a:t>RTC</a:t>
            </a:r>
            <a:r>
              <a:rPr lang="ru-RU" sz="3200" dirty="0" smtClean="0">
                <a:solidFill>
                  <a:schemeClr val="bg1"/>
                </a:solidFill>
              </a:rPr>
              <a:t> И РАБОТЫ </a:t>
            </a:r>
            <a:r>
              <a:rPr lang="ru-RU" sz="3200" dirty="0" smtClean="0">
                <a:solidFill>
                  <a:srgbClr val="FFFF00"/>
                </a:solidFill>
              </a:rPr>
              <a:t>РАО</a:t>
            </a:r>
            <a:r>
              <a:rPr lang="ru-RU" sz="3200" dirty="0" smtClean="0">
                <a:solidFill>
                  <a:schemeClr val="bg1"/>
                </a:solidFill>
              </a:rPr>
              <a:t> ПО ОЦЕНКЕ КАЧЕСТВА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0" y="1021804"/>
          <a:ext cx="9144000" cy="3998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РЕСУРСЫ: УЧЕБНЫЕ МАТЕРИАЛЫ РТЦ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50236" y="1070610"/>
            <a:ext cx="9036496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000" i="1" dirty="0" smtClean="0"/>
              <a:t>Учебный курс «Проектирование национальных и территориальных систем оценки качества образования: организационные, технологические и содержательные аспекты»</a:t>
            </a:r>
          </a:p>
          <a:p>
            <a:pPr algn="just"/>
            <a:r>
              <a:rPr lang="en-US" sz="2000" dirty="0" smtClean="0">
                <a:hlinkClick r:id="rId4"/>
              </a:rPr>
              <a:t>http://www.rtc-edu.ru/trainings/study/81</a:t>
            </a:r>
            <a:endParaRPr lang="ru-RU" sz="2000" i="1" dirty="0" smtClean="0"/>
          </a:p>
          <a:p>
            <a:pPr algn="just"/>
            <a:endParaRPr lang="ru-RU" sz="2000" b="1" i="1" dirty="0" smtClean="0"/>
          </a:p>
          <a:p>
            <a:pPr algn="just"/>
            <a:r>
              <a:rPr lang="ru-RU" sz="2000" i="1" dirty="0" smtClean="0"/>
              <a:t>Учебный курс «Информирование различных целевых групп о результатах оценки учебных достижений школьников»</a:t>
            </a:r>
          </a:p>
          <a:p>
            <a:pPr algn="just"/>
            <a:r>
              <a:rPr lang="en-US" sz="2000" dirty="0" smtClean="0">
                <a:hlinkClick r:id="rId5"/>
              </a:rPr>
              <a:t>http://www.rtc-edu.ru/trainings/study/102</a:t>
            </a:r>
            <a:endParaRPr lang="ru-RU" sz="2000" i="1" dirty="0" smtClean="0"/>
          </a:p>
          <a:p>
            <a:pPr algn="just"/>
            <a:endParaRPr lang="ru-RU" sz="2000" b="1" i="1" dirty="0" smtClean="0"/>
          </a:p>
          <a:p>
            <a:pPr algn="just"/>
            <a:r>
              <a:rPr lang="ru-RU" sz="2000" i="1" dirty="0" smtClean="0"/>
              <a:t>Учебный курс «Использование результатов оценки учебных достижений школьников и результатов мониторинговых исследований для выработки управленческих решений на разных уровнях системы образования»</a:t>
            </a:r>
          </a:p>
          <a:p>
            <a:pPr algn="just"/>
            <a:r>
              <a:rPr lang="en-US" sz="2000" dirty="0" smtClean="0">
                <a:hlinkClick r:id="rId6"/>
              </a:rPr>
              <a:t>http://www.rtc-edu.ru/trainings/study/109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РЕСУРСЫ: ЛИТЕРАТУРА</a:t>
            </a: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35496" y="1847021"/>
            <a:ext cx="9072562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200" b="1" i="1" dirty="0" smtClean="0">
                <a:solidFill>
                  <a:srgbClr val="0070C0"/>
                </a:solidFill>
              </a:rPr>
              <a:t>Серия Всемирного банка «Национальная оценка учебных достижений»</a:t>
            </a:r>
            <a:endParaRPr lang="ru-RU" b="1" i="1" dirty="0" smtClean="0">
              <a:solidFill>
                <a:srgbClr val="0070C0"/>
              </a:solidFill>
            </a:endParaRPr>
          </a:p>
          <a:p>
            <a:r>
              <a:rPr lang="ru-RU" b="1" i="1" dirty="0" smtClean="0"/>
              <a:t>Книга 1.</a:t>
            </a:r>
            <a:r>
              <a:rPr lang="ru-RU" dirty="0" smtClean="0"/>
              <a:t> Оценка образовательных достижений на национальном уровне</a:t>
            </a:r>
          </a:p>
          <a:p>
            <a:r>
              <a:rPr lang="ru-RU" b="1" i="1" dirty="0" smtClean="0"/>
              <a:t>Книга 2.</a:t>
            </a:r>
            <a:r>
              <a:rPr lang="ru-RU" dirty="0" smtClean="0"/>
              <a:t> Разработка тестов и анкет для национальной оценки учебных достижений.</a:t>
            </a:r>
          </a:p>
          <a:p>
            <a:r>
              <a:rPr lang="ru-RU" b="1" i="1" dirty="0" smtClean="0"/>
              <a:t>Книга 3.</a:t>
            </a:r>
            <a:r>
              <a:rPr lang="ru-RU" dirty="0" smtClean="0"/>
              <a:t> Проведение национальной оценки учебных достижений.</a:t>
            </a:r>
          </a:p>
          <a:p>
            <a:r>
              <a:rPr lang="ru-RU" b="1" i="1" dirty="0" smtClean="0"/>
              <a:t>Книга 4. </a:t>
            </a:r>
            <a:r>
              <a:rPr lang="ru-RU" dirty="0" smtClean="0"/>
              <a:t>Анализ данных национальной оценки учебных достижений.</a:t>
            </a:r>
          </a:p>
          <a:p>
            <a:r>
              <a:rPr lang="ru-RU" b="1" i="1" dirty="0" smtClean="0"/>
              <a:t>Книга 5. </a:t>
            </a:r>
            <a:r>
              <a:rPr lang="ru-RU" dirty="0" smtClean="0"/>
              <a:t>Сообщение и использование результатов национальной оценки учебных достижений.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3647585"/>
            <a:ext cx="1971737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3632180"/>
            <a:ext cx="2009213" cy="1459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5496" y="1131590"/>
            <a:ext cx="900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dirty="0" err="1" smtClean="0">
                <a:solidFill>
                  <a:srgbClr val="0070C0"/>
                </a:solidFill>
              </a:rPr>
              <a:t>Крокер</a:t>
            </a:r>
            <a:r>
              <a:rPr lang="ru-RU" sz="2200" b="1" dirty="0" smtClean="0">
                <a:solidFill>
                  <a:srgbClr val="0070C0"/>
                </a:solidFill>
              </a:rPr>
              <a:t> Л., </a:t>
            </a:r>
            <a:r>
              <a:rPr lang="ru-RU" sz="2200" b="1" dirty="0" err="1" smtClean="0">
                <a:solidFill>
                  <a:srgbClr val="0070C0"/>
                </a:solidFill>
              </a:rPr>
              <a:t>Алгина</a:t>
            </a:r>
            <a:r>
              <a:rPr lang="ru-RU" sz="2200" b="1" dirty="0" smtClean="0">
                <a:solidFill>
                  <a:srgbClr val="0070C0"/>
                </a:solidFill>
              </a:rPr>
              <a:t> Дж. Введение в классическую и современную теорию тестов: учебник. – М.: Логос, 2010.</a:t>
            </a:r>
            <a:endParaRPr lang="ru-RU" sz="2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РЕСУРСЫ: ИНСТРУМЕНТАРИЙ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50236" y="1070610"/>
            <a:ext cx="9036496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200" b="1" i="1" dirty="0"/>
              <a:t>Мониторинг индивидуального прогресса учебных действий школьников. Дельта-тестирование</a:t>
            </a:r>
          </a:p>
          <a:p>
            <a:r>
              <a:rPr lang="ru-RU" dirty="0"/>
              <a:t>Институт психологии и педагогики развития Сибирского отделения </a:t>
            </a:r>
            <a:r>
              <a:rPr lang="ru-RU" dirty="0" smtClean="0"/>
              <a:t>РАО,</a:t>
            </a:r>
          </a:p>
          <a:p>
            <a:r>
              <a:rPr lang="ru-RU" b="1" dirty="0" smtClean="0"/>
              <a:t>Хасан </a:t>
            </a:r>
            <a:r>
              <a:rPr lang="ru-RU" b="1" dirty="0"/>
              <a:t>Б.И.  (</a:t>
            </a:r>
            <a:r>
              <a:rPr lang="en-US" dirty="0"/>
              <a:t>www.ippd.ru</a:t>
            </a:r>
            <a:r>
              <a:rPr lang="ru-RU" b="1" dirty="0"/>
              <a:t>)</a:t>
            </a:r>
          </a:p>
          <a:p>
            <a:endParaRPr lang="ru-RU" sz="1000" b="1" dirty="0"/>
          </a:p>
          <a:p>
            <a:pPr algn="just"/>
            <a:r>
              <a:rPr lang="ru-RU" sz="2200" b="1" i="1" dirty="0"/>
              <a:t>Инструментарий мониторинга учебно-предметных компетенций учащихся начальной школы</a:t>
            </a:r>
          </a:p>
          <a:p>
            <a:r>
              <a:rPr lang="ru-RU" dirty="0"/>
              <a:t>Открытый институт «Развивающее образование»,</a:t>
            </a:r>
          </a:p>
          <a:p>
            <a:r>
              <a:rPr lang="ru-RU" b="1" dirty="0" err="1" smtClean="0"/>
              <a:t>Нежнов</a:t>
            </a:r>
            <a:r>
              <a:rPr lang="ru-RU" b="1" dirty="0" smtClean="0"/>
              <a:t> </a:t>
            </a:r>
            <a:r>
              <a:rPr lang="ru-RU" b="1" dirty="0"/>
              <a:t>П.Г</a:t>
            </a:r>
            <a:r>
              <a:rPr lang="ru-RU" b="1" dirty="0" smtClean="0"/>
              <a:t>.,</a:t>
            </a:r>
            <a:r>
              <a:rPr lang="ru-RU" b="1" dirty="0"/>
              <a:t> </a:t>
            </a:r>
            <a:r>
              <a:rPr lang="ru-RU" b="1" dirty="0" smtClean="0"/>
              <a:t>Воронцов А.Б.  </a:t>
            </a:r>
            <a:r>
              <a:rPr lang="ru-RU" b="1" dirty="0"/>
              <a:t>(</a:t>
            </a:r>
            <a:r>
              <a:rPr lang="en-US" dirty="0"/>
              <a:t>www.ouro.ru</a:t>
            </a:r>
            <a:r>
              <a:rPr lang="ru-RU" dirty="0"/>
              <a:t>)</a:t>
            </a:r>
          </a:p>
          <a:p>
            <a:endParaRPr lang="ru-RU" sz="1000" b="1" dirty="0"/>
          </a:p>
          <a:p>
            <a:pPr algn="just"/>
            <a:r>
              <a:rPr lang="ru-RU" sz="2200" b="1" i="1" dirty="0"/>
              <a:t>Инструмент для тестирования </a:t>
            </a:r>
            <a:r>
              <a:rPr lang="ru-RU" sz="2200" b="1" i="1" dirty="0" err="1"/>
              <a:t>ИКТ-компетентности</a:t>
            </a:r>
            <a:r>
              <a:rPr lang="ru-RU" sz="2200" b="1" i="1" dirty="0"/>
              <a:t>  учащихся основной школы</a:t>
            </a:r>
          </a:p>
          <a:p>
            <a:r>
              <a:rPr lang="ru-RU" dirty="0"/>
              <a:t>Национальный фонд подготовки кадров,</a:t>
            </a:r>
          </a:p>
          <a:p>
            <a:r>
              <a:rPr lang="ru-RU" b="1" dirty="0"/>
              <a:t>Авдеева С.М.  (</a:t>
            </a:r>
            <a:r>
              <a:rPr lang="en-US" dirty="0"/>
              <a:t>www.ntf.ru</a:t>
            </a:r>
            <a:r>
              <a:rPr lang="ru-RU" dirty="0" smtClean="0"/>
              <a:t>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КУДА ПОЙТИ УЧИТЬСЯ</a:t>
            </a: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144463" y="1162362"/>
            <a:ext cx="896461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 i="1" dirty="0"/>
              <a:t>Измерения в психологии и образовании</a:t>
            </a:r>
          </a:p>
          <a:p>
            <a:r>
              <a:rPr lang="ru-RU" dirty="0"/>
              <a:t>Институт развития образования и факультет психологии ГУ ВШЭ,</a:t>
            </a:r>
          </a:p>
          <a:p>
            <a:r>
              <a:rPr lang="ru-RU" b="1" dirty="0" err="1"/>
              <a:t>Тюменева</a:t>
            </a:r>
            <a:r>
              <a:rPr lang="ru-RU" b="1" dirty="0"/>
              <a:t> Ю.А.  (</a:t>
            </a:r>
            <a:r>
              <a:rPr lang="en-US" dirty="0"/>
              <a:t>www.hse.ru</a:t>
            </a:r>
            <a:r>
              <a:rPr lang="ru-RU" dirty="0"/>
              <a:t>)</a:t>
            </a:r>
          </a:p>
          <a:p>
            <a:endParaRPr lang="ru-RU" b="1" dirty="0"/>
          </a:p>
          <a:p>
            <a:pPr algn="just"/>
            <a:r>
              <a:rPr lang="ru-RU" sz="2400" b="1" i="1" dirty="0"/>
              <a:t>Оценка качества образовательных систем</a:t>
            </a:r>
          </a:p>
          <a:p>
            <a:r>
              <a:rPr lang="ru-RU" dirty="0"/>
              <a:t>Московская школа социальных и экономических наук,</a:t>
            </a:r>
          </a:p>
          <a:p>
            <a:r>
              <a:rPr lang="ru-RU" b="1" dirty="0"/>
              <a:t>Поливанова К.Н.  (</a:t>
            </a:r>
            <a:r>
              <a:rPr lang="en-US" dirty="0"/>
              <a:t>www.mssess.ru</a:t>
            </a:r>
            <a:r>
              <a:rPr lang="ru-RU" dirty="0"/>
              <a:t>)</a:t>
            </a:r>
            <a:endParaRPr lang="en-US" dirty="0"/>
          </a:p>
          <a:p>
            <a:endParaRPr lang="en-US" dirty="0"/>
          </a:p>
          <a:p>
            <a:pPr algn="just"/>
            <a:r>
              <a:rPr lang="ru-RU" sz="2400" b="1" i="1" dirty="0">
                <a:solidFill>
                  <a:srgbClr val="FF0000"/>
                </a:solidFill>
              </a:rPr>
              <a:t>Семинары и краткосрочные учебные программы по управлению качеством образования</a:t>
            </a:r>
          </a:p>
          <a:p>
            <a:r>
              <a:rPr lang="ru-RU" dirty="0" smtClean="0"/>
              <a:t>Российский тренинговый центр Института </a:t>
            </a:r>
            <a:r>
              <a:rPr lang="ru-RU" dirty="0"/>
              <a:t>управления образованием РАО,</a:t>
            </a:r>
          </a:p>
          <a:p>
            <a:r>
              <a:rPr lang="ru-RU" b="1" dirty="0" err="1"/>
              <a:t>Вальдман</a:t>
            </a:r>
            <a:r>
              <a:rPr lang="ru-RU" b="1" dirty="0"/>
              <a:t> И.А.  </a:t>
            </a:r>
            <a:r>
              <a:rPr lang="ru-RU" b="1" dirty="0" smtClean="0"/>
              <a:t>(</a:t>
            </a:r>
            <a:r>
              <a:rPr lang="en-US" dirty="0" smtClean="0"/>
              <a:t>www.rtc-edu.ru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07504" y="2067421"/>
            <a:ext cx="8892480" cy="1296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defTabSz="36000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70C0"/>
                </a:solidFill>
              </a:rPr>
              <a:t>СПАСИБО ЗА ВНИМАНИЕ!</a:t>
            </a:r>
            <a:endParaRPr kumimoji="0" lang="ru-RU" sz="3600" b="1" i="0" u="none" strike="noStrike" kern="1200" cap="none" spc="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ОЦЕНКА КАЧЕСТВА ОБРАЗОВАНИЯ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131590"/>
            <a:ext cx="8891588" cy="374441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b="1" i="1" kern="0" dirty="0" smtClean="0">
                <a:latin typeface="+mn-lt"/>
                <a:cs typeface="+mn-cs"/>
              </a:rPr>
              <a:t>Оценка качества образования - </a:t>
            </a:r>
            <a:r>
              <a:rPr lang="ru-RU" sz="2800" kern="0" dirty="0" smtClean="0">
                <a:latin typeface="+mn-lt"/>
                <a:cs typeface="+mn-cs"/>
              </a:rPr>
              <a:t>это</a:t>
            </a:r>
            <a:r>
              <a:rPr lang="ru-RU" sz="2800" b="1" i="1" kern="0" dirty="0" smtClean="0">
                <a:latin typeface="+mn-lt"/>
                <a:cs typeface="+mn-cs"/>
              </a:rPr>
              <a:t> </a:t>
            </a:r>
            <a:endParaRPr lang="ru-RU" sz="2800" dirty="0" smtClean="0">
              <a:latin typeface="+mn-lt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dirty="0" smtClean="0">
                <a:solidFill>
                  <a:srgbClr val="CC0000"/>
                </a:solidFill>
                <a:latin typeface="+mn-lt"/>
              </a:rPr>
              <a:t>объективная оценка: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800" dirty="0" smtClean="0">
              <a:solidFill>
                <a:srgbClr val="CC0000"/>
              </a:solidFill>
              <a:latin typeface="+mn-lt"/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2800" dirty="0" smtClean="0">
                <a:latin typeface="+mn-lt"/>
              </a:rPr>
              <a:t>образовательных достижений обучающихся</a:t>
            </a:r>
            <a:r>
              <a:rPr lang="ru-RU" sz="2800" kern="0" dirty="0" smtClean="0"/>
              <a:t>,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2800" dirty="0" smtClean="0"/>
              <a:t>оценка эффективности реализации образовательного процесса в 	образовательном учреждении</a:t>
            </a:r>
            <a:r>
              <a:rPr lang="ru-RU" sz="2800" kern="0" dirty="0" smtClean="0"/>
              <a:t>,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ru-RU" sz="2800" dirty="0" smtClean="0"/>
              <a:t>оценка эффективности деятельности всей образовательной системы страны и ее территориальных подсистем.</a:t>
            </a:r>
            <a:endParaRPr lang="ru-RU" sz="2800" kern="0" dirty="0" smtClean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defRPr/>
            </a:pPr>
            <a:endParaRPr lang="ru-RU" sz="28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defRPr/>
            </a:pPr>
            <a:r>
              <a:rPr lang="ru-RU" sz="2800" b="1" i="1" kern="0" dirty="0">
                <a:latin typeface="+mn-lt"/>
                <a:cs typeface="+mn-cs"/>
              </a:rPr>
              <a:t>	</a:t>
            </a:r>
            <a:endParaRPr lang="ru-RU" sz="28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8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8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8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ЦЕЛИ СИСТЕМЫ ОКО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-32" y="1071552"/>
            <a:ext cx="9144032" cy="4071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1) Определение прогресса в обучении конкретного школьника.</a:t>
            </a:r>
          </a:p>
          <a:p>
            <a:pPr marL="609600" marR="0" lvl="0" indent="-6096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2) Сертификация выпускников (подтверждение завершения обучения).</a:t>
            </a:r>
          </a:p>
          <a:p>
            <a:pPr marL="609600" marR="0" lvl="0" indent="-6096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latin typeface="+mn-lt"/>
                <a:cs typeface="+mn-cs"/>
              </a:rPr>
              <a:t>	3) Селекция -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участие в конкурсных рейтингах продолжения обучения или получения рабочего места.</a:t>
            </a:r>
          </a:p>
          <a:p>
            <a:pPr marL="609600" marR="0" lvl="0" indent="-6096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4) Оценка деятельности образовательных учреждений, муниципалитетов.</a:t>
            </a:r>
          </a:p>
          <a:p>
            <a:pPr marL="609600" marR="0" lvl="0" indent="-6096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5) Оценка деятельности национальной образовательной системы.</a:t>
            </a:r>
          </a:p>
          <a:p>
            <a:pPr marL="609600" marR="0" lvl="0" indent="-6096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609600" marR="0" lvl="0" indent="-6096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609600" marR="0" lvl="0" indent="-6096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МЕЖДУНАРОДНЫЙ ОПЫТ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107504" y="1142990"/>
            <a:ext cx="8892480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ru-RU" sz="2800" dirty="0" smtClean="0"/>
              <a:t> В основе оценивания результатов образования лежит не только определённая норма, но и положительная динамика изменений достижений (индивидуальный прогресс, добавленная стоимость).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800" dirty="0" smtClean="0"/>
              <a:t> Анализ результатов оценки учебных достижений проводится с учётом факторов, оказывающих влияние на эти результаты.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800" dirty="0" smtClean="0"/>
              <a:t> Комбинация внутренней и внешней оценки– базовый подход для оценки деятельности школы.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КАРТА ПРОЦЕДУР ОКО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1061764"/>
            <a:ext cx="5040312" cy="2214563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98525" y="1061764"/>
            <a:ext cx="3024188" cy="345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Оценка качества обучения</a:t>
            </a:r>
            <a:endParaRPr kumimoji="0" lang="en-US" sz="1600" b="1" i="1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1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395337" y="1386060"/>
          <a:ext cx="4680520" cy="174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3" name="Группа 27"/>
          <p:cNvGrpSpPr>
            <a:grpSpLocks/>
          </p:cNvGrpSpPr>
          <p:nvPr/>
        </p:nvGrpSpPr>
        <p:grpSpPr bwMode="auto">
          <a:xfrm>
            <a:off x="5364163" y="1061764"/>
            <a:ext cx="3592512" cy="2214563"/>
            <a:chOff x="5364163" y="1268413"/>
            <a:chExt cx="3592512" cy="2952750"/>
          </a:xfrm>
        </p:grpSpPr>
        <p:sp>
          <p:nvSpPr>
            <p:cNvPr id="10" name="Скругленный прямоугольник 9"/>
            <p:cNvSpPr/>
            <p:nvPr/>
          </p:nvSpPr>
          <p:spPr bwMode="auto">
            <a:xfrm>
              <a:off x="5364163" y="1268413"/>
              <a:ext cx="3592512" cy="2952750"/>
            </a:xfrm>
            <a:prstGeom prst="roundRect">
              <a:avLst/>
            </a:prstGeom>
            <a:solidFill>
              <a:srgbClr val="99FF6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" name="Rectangle 3"/>
            <p:cNvSpPr txBox="1">
              <a:spLocks noChangeArrowheads="1"/>
            </p:cNvSpPr>
            <p:nvPr/>
          </p:nvSpPr>
          <p:spPr bwMode="auto">
            <a:xfrm>
              <a:off x="5651500" y="1412875"/>
              <a:ext cx="3025775" cy="458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 eaLnBrk="0" hangingPunct="0">
                <a:spcBef>
                  <a:spcPct val="20000"/>
                </a:spcBef>
                <a:defRPr/>
              </a:pPr>
              <a:r>
                <a:rPr lang="ru-RU" sz="1600" b="1" i="1" kern="0" dirty="0">
                  <a:latin typeface="+mn-lt"/>
                  <a:cs typeface="+mn-cs"/>
                </a:rPr>
                <a:t>Управление качеством</a:t>
              </a:r>
              <a:endParaRPr lang="en-US" sz="1600" b="1" i="1" kern="0" dirty="0">
                <a:latin typeface="+mn-lt"/>
                <a:cs typeface="+mn-cs"/>
              </a:endParaRPr>
            </a:p>
            <a:p>
              <a:pPr marL="342900" indent="-342900" algn="ctr" eaLnBrk="0" hangingPunct="0">
                <a:spcBef>
                  <a:spcPct val="20000"/>
                </a:spcBef>
                <a:defRPr/>
              </a:pPr>
              <a:endParaRPr lang="ru-RU" sz="1600" b="1" i="1" kern="0" dirty="0">
                <a:latin typeface="+mn-lt"/>
                <a:cs typeface="+mn-cs"/>
              </a:endParaRPr>
            </a:p>
          </p:txBody>
        </p:sp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8358632" y="1916578"/>
              <a:ext cx="462392" cy="321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596719" y="2996852"/>
              <a:ext cx="462392" cy="321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8172863" y="3212907"/>
              <a:ext cx="462392" cy="321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7524701" y="3500980"/>
              <a:ext cx="462392" cy="321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Rectangle 3"/>
            <p:cNvSpPr txBox="1">
              <a:spLocks noChangeArrowheads="1"/>
            </p:cNvSpPr>
            <p:nvPr/>
          </p:nvSpPr>
          <p:spPr bwMode="auto">
            <a:xfrm>
              <a:off x="5546754" y="1844676"/>
              <a:ext cx="3097212" cy="576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spcBef>
                  <a:spcPct val="20000"/>
                </a:spcBef>
                <a:defRPr/>
              </a:pPr>
              <a:r>
                <a:rPr lang="ru-RU" sz="1400" kern="0" dirty="0">
                  <a:latin typeface="+mn-lt"/>
                  <a:cs typeface="+mn-cs"/>
                </a:rPr>
                <a:t>	Оценка ОУ:</a:t>
              </a:r>
            </a:p>
            <a:p>
              <a:pPr marL="342900" indent="-342900" eaLnBrk="0" hangingPunct="0">
                <a:spcBef>
                  <a:spcPct val="20000"/>
                </a:spcBef>
                <a:defRPr/>
              </a:pPr>
              <a:r>
                <a:rPr lang="ru-RU" sz="1400" kern="0" dirty="0" smtClean="0">
                  <a:latin typeface="+mn-lt"/>
                  <a:cs typeface="+mn-cs"/>
                </a:rPr>
                <a:t>аккредитация, самооценка </a:t>
              </a:r>
              <a:endParaRPr lang="en-US" sz="1400" kern="0" dirty="0">
                <a:latin typeface="+mn-lt"/>
                <a:cs typeface="+mn-cs"/>
              </a:endParaRPr>
            </a:p>
            <a:p>
              <a:pPr marL="342900" indent="-342900" algn="ctr" eaLnBrk="0" hangingPunct="0">
                <a:spcBef>
                  <a:spcPct val="20000"/>
                </a:spcBef>
                <a:defRPr/>
              </a:pPr>
              <a:endParaRPr lang="ru-RU" sz="1400" kern="0" dirty="0">
                <a:latin typeface="+mn-lt"/>
                <a:cs typeface="+mn-cs"/>
              </a:endParaRPr>
            </a:p>
          </p:txBody>
        </p:sp>
        <p:sp>
          <p:nvSpPr>
            <p:cNvPr id="17" name="Овал 16"/>
            <p:cNvSpPr/>
            <p:nvPr/>
          </p:nvSpPr>
          <p:spPr bwMode="auto">
            <a:xfrm>
              <a:off x="7237413" y="2781300"/>
              <a:ext cx="1511300" cy="12954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8" name="Rectangle 3"/>
            <p:cNvSpPr txBox="1">
              <a:spLocks noChangeArrowheads="1"/>
            </p:cNvSpPr>
            <p:nvPr/>
          </p:nvSpPr>
          <p:spPr bwMode="auto">
            <a:xfrm>
              <a:off x="5508625" y="3357563"/>
              <a:ext cx="1943100" cy="576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spcBef>
                  <a:spcPct val="20000"/>
                </a:spcBef>
                <a:defRPr/>
              </a:pPr>
              <a:r>
                <a:rPr lang="ru-RU" sz="1400" kern="0" dirty="0">
                  <a:latin typeface="+mn-lt"/>
                  <a:cs typeface="+mn-cs"/>
                </a:rPr>
                <a:t>Оценка образов. систем</a:t>
              </a:r>
              <a:endParaRPr lang="en-US" sz="1400" kern="0" dirty="0">
                <a:latin typeface="+mn-lt"/>
                <a:cs typeface="+mn-cs"/>
              </a:endParaRPr>
            </a:p>
            <a:p>
              <a:pPr marL="342900" indent="-342900" algn="ctr" eaLnBrk="0" hangingPunct="0">
                <a:spcBef>
                  <a:spcPct val="20000"/>
                </a:spcBef>
                <a:defRPr/>
              </a:pPr>
              <a:endParaRPr lang="ru-RU" sz="1400" kern="0" dirty="0">
                <a:latin typeface="+mn-lt"/>
                <a:cs typeface="+mn-cs"/>
              </a:endParaRPr>
            </a:p>
          </p:txBody>
        </p:sp>
      </p:grpSp>
      <p:grpSp>
        <p:nvGrpSpPr>
          <p:cNvPr id="4" name="Группа 26"/>
          <p:cNvGrpSpPr>
            <a:grpSpLocks/>
          </p:cNvGrpSpPr>
          <p:nvPr/>
        </p:nvGrpSpPr>
        <p:grpSpPr bwMode="auto">
          <a:xfrm>
            <a:off x="5357818" y="3438252"/>
            <a:ext cx="3535357" cy="1653778"/>
            <a:chOff x="5357744" y="4437112"/>
            <a:chExt cx="3534736" cy="2204864"/>
          </a:xfrm>
        </p:grpSpPr>
        <p:sp>
          <p:nvSpPr>
            <p:cNvPr id="20" name="Скругленный прямоугольник 19"/>
            <p:cNvSpPr/>
            <p:nvPr/>
          </p:nvSpPr>
          <p:spPr bwMode="auto">
            <a:xfrm>
              <a:off x="5364088" y="4437112"/>
              <a:ext cx="3528392" cy="2204864"/>
            </a:xfrm>
            <a:prstGeom prst="roundRect">
              <a:avLst/>
            </a:prstGeom>
            <a:solidFill>
              <a:srgbClr val="BBD6E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21" name="Picture 18" descr="Картинка 49 из 96000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596336" y="5373216"/>
              <a:ext cx="720080" cy="978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20" descr="Картинка 46 из 96000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6012160" y="5342254"/>
              <a:ext cx="720080" cy="10297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Rectangle 3"/>
            <p:cNvSpPr txBox="1">
              <a:spLocks noChangeArrowheads="1"/>
            </p:cNvSpPr>
            <p:nvPr/>
          </p:nvSpPr>
          <p:spPr bwMode="auto">
            <a:xfrm>
              <a:off x="5357744" y="4581563"/>
              <a:ext cx="3499847" cy="576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spcBef>
                  <a:spcPct val="20000"/>
                </a:spcBef>
                <a:defRPr/>
              </a:pPr>
              <a:r>
                <a:rPr lang="ru-RU" sz="1400" kern="0" dirty="0" smtClean="0">
                  <a:latin typeface="+mn-lt"/>
                  <a:cs typeface="+mn-cs"/>
                </a:rPr>
                <a:t>Учёт данных ОКО при «оценке» учителя</a:t>
              </a:r>
              <a:r>
                <a:rPr lang="ru-RU" sz="1400" kern="0" dirty="0">
                  <a:latin typeface="+mn-lt"/>
                  <a:cs typeface="+mn-cs"/>
                </a:rPr>
                <a:t>:</a:t>
              </a:r>
            </a:p>
            <a:p>
              <a:pPr marL="342900" indent="-342900" eaLnBrk="0" hangingPunct="0">
                <a:spcBef>
                  <a:spcPct val="20000"/>
                </a:spcBef>
                <a:defRPr/>
              </a:pPr>
              <a:r>
                <a:rPr lang="ru-RU" sz="1400" kern="0" dirty="0">
                  <a:latin typeface="+mn-lt"/>
                  <a:cs typeface="+mn-cs"/>
                </a:rPr>
                <a:t>аттестация, </a:t>
              </a:r>
              <a:r>
                <a:rPr lang="ru-RU" sz="1400" kern="0" dirty="0" smtClean="0">
                  <a:latin typeface="+mn-lt"/>
                  <a:cs typeface="+mn-cs"/>
                </a:rPr>
                <a:t>самооценка и др.</a:t>
              </a:r>
              <a:endParaRPr lang="en-US" sz="1400" kern="0" dirty="0">
                <a:latin typeface="+mn-lt"/>
                <a:cs typeface="+mn-cs"/>
              </a:endParaRPr>
            </a:p>
            <a:p>
              <a:pPr marL="342900" indent="-342900" algn="ctr" eaLnBrk="0" hangingPunct="0">
                <a:spcBef>
                  <a:spcPct val="20000"/>
                </a:spcBef>
                <a:defRPr/>
              </a:pPr>
              <a:endParaRPr lang="ru-RU" sz="1400" kern="0" dirty="0">
                <a:latin typeface="+mn-lt"/>
                <a:cs typeface="+mn-cs"/>
              </a:endParaRPr>
            </a:p>
          </p:txBody>
        </p:sp>
      </p:grpSp>
      <p:grpSp>
        <p:nvGrpSpPr>
          <p:cNvPr id="8" name="Группа 28"/>
          <p:cNvGrpSpPr>
            <a:grpSpLocks/>
          </p:cNvGrpSpPr>
          <p:nvPr/>
        </p:nvGrpSpPr>
        <p:grpSpPr bwMode="auto">
          <a:xfrm>
            <a:off x="250826" y="3438252"/>
            <a:ext cx="4968875" cy="1653778"/>
            <a:chOff x="179512" y="4437112"/>
            <a:chExt cx="4968552" cy="2204864"/>
          </a:xfrm>
        </p:grpSpPr>
        <p:sp>
          <p:nvSpPr>
            <p:cNvPr id="25" name="Скругленный прямоугольник 24"/>
            <p:cNvSpPr/>
            <p:nvPr/>
          </p:nvSpPr>
          <p:spPr bwMode="auto">
            <a:xfrm>
              <a:off x="179512" y="4437112"/>
              <a:ext cx="4968552" cy="2204864"/>
            </a:xfrm>
            <a:prstGeom prst="roundRect">
              <a:avLst/>
            </a:prstGeom>
            <a:solidFill>
              <a:srgbClr val="FAA4B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6" name="Rectangle 3"/>
            <p:cNvSpPr txBox="1">
              <a:spLocks noChangeArrowheads="1"/>
            </p:cNvSpPr>
            <p:nvPr/>
          </p:nvSpPr>
          <p:spPr bwMode="auto">
            <a:xfrm>
              <a:off x="395398" y="4581563"/>
              <a:ext cx="4608213" cy="57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eaLnBrk="0" hangingPunct="0">
                <a:spcBef>
                  <a:spcPct val="20000"/>
                </a:spcBef>
                <a:defRPr/>
              </a:pPr>
              <a:r>
                <a:rPr lang="ru-RU" sz="1400" kern="0" dirty="0">
                  <a:latin typeface="+mn-lt"/>
                  <a:cs typeface="+mn-cs"/>
                </a:rPr>
                <a:t>	Оценка образовательных программ и учебников</a:t>
              </a:r>
            </a:p>
            <a:p>
              <a:pPr marL="342900" indent="-342900" algn="ctr" eaLnBrk="0" hangingPunct="0">
                <a:spcBef>
                  <a:spcPct val="20000"/>
                </a:spcBef>
                <a:defRPr/>
              </a:pPr>
              <a:endParaRPr lang="ru-RU" sz="1400" kern="0" dirty="0">
                <a:latin typeface="+mn-lt"/>
                <a:cs typeface="+mn-cs"/>
              </a:endParaRPr>
            </a:p>
          </p:txBody>
        </p:sp>
        <p:pic>
          <p:nvPicPr>
            <p:cNvPr id="27" name="Picture 22" descr="Картинка 2 из 96000">
              <a:hlinkClick r:id="rId12"/>
            </p:cNvPr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3275856" y="5229200"/>
              <a:ext cx="896536" cy="1073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26" descr="Картинка 18 из 51835">
              <a:hlinkClick r:id="rId14"/>
            </p:cNvPr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1187624" y="5013176"/>
              <a:ext cx="1008112" cy="1493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Группа 33"/>
          <p:cNvGrpSpPr>
            <a:grpSpLocks/>
          </p:cNvGrpSpPr>
          <p:nvPr/>
        </p:nvGrpSpPr>
        <p:grpSpPr bwMode="auto">
          <a:xfrm>
            <a:off x="2484439" y="2196429"/>
            <a:ext cx="3095625" cy="1295400"/>
            <a:chOff x="2483768" y="2780928"/>
            <a:chExt cx="3096344" cy="1728192"/>
          </a:xfrm>
        </p:grpSpPr>
        <p:sp>
          <p:nvSpPr>
            <p:cNvPr id="30" name="Стрелка вниз 29"/>
            <p:cNvSpPr/>
            <p:nvPr/>
          </p:nvSpPr>
          <p:spPr>
            <a:xfrm>
              <a:off x="2483768" y="4148551"/>
              <a:ext cx="287404" cy="36056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1" name="Стрелка вправо 30"/>
            <p:cNvSpPr/>
            <p:nvPr/>
          </p:nvSpPr>
          <p:spPr>
            <a:xfrm>
              <a:off x="5076757" y="2780928"/>
              <a:ext cx="431900" cy="28750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2" name="Стрелка вправо 31"/>
            <p:cNvSpPr/>
            <p:nvPr/>
          </p:nvSpPr>
          <p:spPr>
            <a:xfrm rot="2297934">
              <a:off x="5148212" y="4148551"/>
              <a:ext cx="431900" cy="28909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ОЦЕНКА ИНДИВИДУАЛЬНЫХ ДОСТИЖЕНИЙ УЧАЩИХСЯ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3672408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2800" dirty="0" smtClean="0">
                <a:solidFill>
                  <a:srgbClr val="CC0000"/>
                </a:solidFill>
                <a:latin typeface="Arial" charset="0"/>
              </a:rPr>
              <a:t>Экзамены с высокими ставками</a:t>
            </a:r>
          </a:p>
          <a:p>
            <a:pPr>
              <a:lnSpc>
                <a:spcPct val="90000"/>
              </a:lnSpc>
            </a:pPr>
            <a:endParaRPr lang="ru-RU" sz="2800" dirty="0" smtClean="0">
              <a:latin typeface="Arial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800" dirty="0" smtClean="0">
                <a:latin typeface="Arial" charset="0"/>
              </a:rPr>
              <a:t>  Единый государственный экзамен    	</a:t>
            </a:r>
            <a:r>
              <a:rPr lang="ru-RU" sz="2800" dirty="0" smtClean="0">
                <a:solidFill>
                  <a:srgbClr val="CC0000"/>
                </a:solidFill>
                <a:latin typeface="Arial" charset="0"/>
              </a:rPr>
              <a:t>(ЕГЭ)</a:t>
            </a:r>
          </a:p>
          <a:p>
            <a:pPr>
              <a:lnSpc>
                <a:spcPct val="90000"/>
              </a:lnSpc>
            </a:pPr>
            <a:endParaRPr lang="ru-RU" sz="2800" dirty="0" smtClean="0">
              <a:solidFill>
                <a:srgbClr val="CC0000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dirty="0" smtClean="0">
                <a:latin typeface="Arial" charset="0"/>
              </a:rPr>
              <a:t>-  Новая форма государственной 	(итоговой) аттестации выпускников 	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9-х классов </a:t>
            </a:r>
            <a:r>
              <a:rPr lang="ru-RU" sz="2800" dirty="0" smtClean="0">
                <a:solidFill>
                  <a:srgbClr val="FF0000"/>
                </a:solidFill>
                <a:latin typeface="Arial" charset="0"/>
              </a:rPr>
              <a:t>(ГИА-9)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</a:rPr>
              <a:t>     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8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8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ОЦЕНКА ИНДИВИДУАЛЬНЫХ ДОСТИЖЕНИЙ УЧАЩИХСЯ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23528" y="1275606"/>
            <a:ext cx="8676010" cy="3672408"/>
          </a:xfrm>
          <a:prstGeom prst="rect">
            <a:avLst/>
          </a:prstGeom>
        </p:spPr>
        <p:txBody>
          <a:bodyPr/>
          <a:lstStyle/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2800" dirty="0" smtClean="0">
                <a:solidFill>
                  <a:srgbClr val="CC0000"/>
                </a:solidFill>
                <a:latin typeface="Arial" charset="0"/>
              </a:rPr>
              <a:t>Диагностика, индивидуальный прогресс</a:t>
            </a:r>
          </a:p>
          <a:p>
            <a:pPr>
              <a:lnSpc>
                <a:spcPct val="90000"/>
              </a:lnSpc>
            </a:pPr>
            <a:endParaRPr lang="ru-RU" sz="2800" dirty="0" smtClean="0">
              <a:latin typeface="Arial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 разработке: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стартовая диагностика на готовность к обучению в школе </a:t>
            </a:r>
            <a:r>
              <a:rPr lang="ru-RU" sz="24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(1 класс)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ru-RU" sz="2400" dirty="0" smtClean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-  диагностика на готовность к обучению в основной школе </a:t>
            </a:r>
            <a:r>
              <a:rPr lang="ru-RU" sz="24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(4 класс)</a:t>
            </a:r>
          </a:p>
          <a:p>
            <a:pPr>
              <a:lnSpc>
                <a:spcPct val="90000"/>
              </a:lnSpc>
            </a:pPr>
            <a:endParaRPr lang="ru-RU" sz="2400" dirty="0" smtClean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sz="2800" dirty="0" smtClean="0">
              <a:solidFill>
                <a:srgbClr val="CC0000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endParaRPr lang="ru-RU" sz="2800" dirty="0" smtClean="0">
              <a:solidFill>
                <a:srgbClr val="CC0000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800" dirty="0" smtClean="0">
                <a:latin typeface="Arial" charset="0"/>
              </a:rPr>
              <a:t>     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800" kern="0" dirty="0">
              <a:latin typeface="+mn-lt"/>
              <a:cs typeface="+mn-cs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ru-RU" sz="280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ОЦЕНКА ИНДИВИДУАЛЬНЫХ ДОСТИЖЕНИЙ УЧАЩИХСЯ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7950" y="1275606"/>
            <a:ext cx="8891588" cy="367240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40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                           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Портфолио </a:t>
            </a:r>
            <a:endParaRPr lang="ru-RU" sz="2800" kern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marL="457200" indent="-457200" algn="just">
              <a:spcBef>
                <a:spcPct val="20000"/>
              </a:spcBef>
              <a:defRPr/>
            </a:pPr>
            <a:r>
              <a:rPr lang="ru-RU" sz="2800" kern="0" dirty="0" smtClean="0">
                <a:latin typeface="+mn-lt"/>
                <a:cs typeface="+mn-cs"/>
              </a:rPr>
              <a:t>	Для </a:t>
            </a:r>
            <a:r>
              <a:rPr lang="ru-RU" sz="2800" kern="0" dirty="0" err="1" smtClean="0">
                <a:latin typeface="+mn-lt"/>
                <a:cs typeface="+mn-cs"/>
              </a:rPr>
              <a:t>внутришкольного</a:t>
            </a:r>
            <a:r>
              <a:rPr lang="ru-RU" sz="2800" kern="0" dirty="0" smtClean="0">
                <a:latin typeface="+mn-lt"/>
                <a:cs typeface="+mn-cs"/>
              </a:rPr>
              <a:t> (классного) оценивания – индивидуальный прогресс,  выстраивание индивидуальных образовательных траекторий, оформление </a:t>
            </a:r>
            <a:r>
              <a:rPr lang="ru-RU" sz="2800" kern="0" dirty="0" err="1" smtClean="0">
                <a:latin typeface="+mn-lt"/>
                <a:cs typeface="+mn-cs"/>
              </a:rPr>
              <a:t>внеучебных</a:t>
            </a:r>
            <a:r>
              <a:rPr lang="ru-RU" sz="2800" kern="0" dirty="0" smtClean="0">
                <a:latin typeface="+mn-lt"/>
                <a:cs typeface="+mn-cs"/>
              </a:rPr>
              <a:t> достижений. Пользователь –школа, родители, учащиеся;</a:t>
            </a:r>
          </a:p>
          <a:p>
            <a:pPr algn="just">
              <a:spcBef>
                <a:spcPct val="20000"/>
              </a:spcBef>
              <a:defRPr/>
            </a:pPr>
            <a:endParaRPr lang="ru-RU" sz="2800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924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5098</TotalTime>
  <Words>1001</Words>
  <Application>Microsoft Office PowerPoint</Application>
  <PresentationFormat>Экран (16:9)</PresentationFormat>
  <Paragraphs>236</Paragraphs>
  <Slides>26</Slides>
  <Notes>26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ВЕБИНАР Исследовательские аспекты построения общероссийской системы оценки качества образования: задачи в зоне ближайшего развития  3 февраля 2012 года </vt:lpstr>
      <vt:lpstr>КАЧЕСТВО ОБРАЗОВАНИЯ</vt:lpstr>
      <vt:lpstr>ОЦЕНКА КАЧЕСТВА ОБРАЗОВАНИЯ</vt:lpstr>
      <vt:lpstr>ЦЕЛИ СИСТЕМЫ ОКО</vt:lpstr>
      <vt:lpstr>МЕЖДУНАРОДНЫЙ ОПЫТ</vt:lpstr>
      <vt:lpstr>КАРТА ПРОЦЕДУР ОКО</vt:lpstr>
      <vt:lpstr>ОЦЕНКА ИНДИВИДУАЛЬНЫХ ДОСТИЖЕНИЙ УЧАЩИХСЯ</vt:lpstr>
      <vt:lpstr>ОЦЕНКА ИНДИВИДУАЛЬНЫХ ДОСТИЖЕНИЙ УЧАЩИХСЯ</vt:lpstr>
      <vt:lpstr>ОЦЕНКА ИНДИВИДУАЛЬНЫХ ДОСТИЖЕНИЙ УЧАЩИХСЯ</vt:lpstr>
      <vt:lpstr>ОЦЕНКА ИНДИВИДУАЛЬНЫХ ДОСТИЖЕНИЙ УЧАЩИХСЯ</vt:lpstr>
      <vt:lpstr>МОНИТОРИНГИ</vt:lpstr>
      <vt:lpstr>ОЦЕНКА КОМПЕТЕНЦИЙ</vt:lpstr>
      <vt:lpstr>ОЦЕНКА ШКОЛ</vt:lpstr>
      <vt:lpstr>ОЦЕНКА РЕГИОНАЛЬНЫХ И МУНИЦИПАЛЬНЫХ СИСТЕМ</vt:lpstr>
      <vt:lpstr>Мониторинг в начальной школе</vt:lpstr>
      <vt:lpstr>ФГОС нового поколения</vt:lpstr>
      <vt:lpstr>ИСПОЛЬЗОВАНИЕ РЕЗУЛЬТАТОВ ДЛЯ УПРАВЛЕНИЯ КАЧЕСТВОМ ОБРАЗОВАНИЯ</vt:lpstr>
      <vt:lpstr>ИСПОЛЬЗОВАНИЕ РЕЗУЛЬТАТОВ ДЛЯ УПРАВЛЕНИЯ КАЧЕСТВОМ ОБРАЗОВАНИЯ</vt:lpstr>
      <vt:lpstr>ОЦЕНКА КАЧЕСТВА ПРОФЕССИОНАЛЬНОГО ОБРАЗОВАНИЯ</vt:lpstr>
      <vt:lpstr>БАНК ДАННЫХ ПО ОКО</vt:lpstr>
      <vt:lpstr>RTC И РАБОТЫ РАО ПО ОЦЕНКЕ КАЧЕСТВА</vt:lpstr>
      <vt:lpstr>РЕСУРСЫ: УЧЕБНЫЕ МАТЕРИАЛЫ РТЦ</vt:lpstr>
      <vt:lpstr>РЕСУРСЫ: ЛИТЕРАТУРА</vt:lpstr>
      <vt:lpstr>РЕСУРСЫ: ИНСТРУМЕНТАРИЙ</vt:lpstr>
      <vt:lpstr>КУДА ПОЙТИ УЧИТЬСЯ</vt:lpstr>
      <vt:lpstr>Слайд 26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Вальдман</cp:lastModifiedBy>
  <cp:revision>180</cp:revision>
  <dcterms:created xsi:type="dcterms:W3CDTF">2011-08-25T06:09:31Z</dcterms:created>
  <dcterms:modified xsi:type="dcterms:W3CDTF">2012-02-02T13:33:56Z</dcterms:modified>
</cp:coreProperties>
</file>